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59" r:id="rId8"/>
    <p:sldId id="312" r:id="rId9"/>
    <p:sldId id="265" r:id="rId10"/>
    <p:sldId id="266" r:id="rId11"/>
    <p:sldId id="268" r:id="rId12"/>
    <p:sldId id="269" r:id="rId13"/>
    <p:sldId id="270" r:id="rId14"/>
    <p:sldId id="264" r:id="rId15"/>
    <p:sldId id="271" r:id="rId16"/>
    <p:sldId id="315" r:id="rId17"/>
    <p:sldId id="316" r:id="rId18"/>
    <p:sldId id="317" r:id="rId19"/>
    <p:sldId id="260" r:id="rId20"/>
    <p:sldId id="313" r:id="rId21"/>
    <p:sldId id="272" r:id="rId22"/>
    <p:sldId id="273" r:id="rId23"/>
    <p:sldId id="274" r:id="rId24"/>
    <p:sldId id="277" r:id="rId25"/>
    <p:sldId id="279" r:id="rId26"/>
    <p:sldId id="282" r:id="rId27"/>
    <p:sldId id="284" r:id="rId28"/>
    <p:sldId id="283" r:id="rId29"/>
    <p:sldId id="285" r:id="rId30"/>
    <p:sldId id="319" r:id="rId31"/>
    <p:sldId id="288" r:id="rId32"/>
    <p:sldId id="318" r:id="rId33"/>
    <p:sldId id="290" r:id="rId34"/>
    <p:sldId id="276" r:id="rId35"/>
    <p:sldId id="320" r:id="rId36"/>
    <p:sldId id="321" r:id="rId37"/>
    <p:sldId id="292" r:id="rId38"/>
    <p:sldId id="291" r:id="rId39"/>
    <p:sldId id="294" r:id="rId40"/>
    <p:sldId id="295" r:id="rId41"/>
    <p:sldId id="293" r:id="rId42"/>
    <p:sldId id="296" r:id="rId43"/>
    <p:sldId id="297" r:id="rId44"/>
    <p:sldId id="298" r:id="rId45"/>
    <p:sldId id="299" r:id="rId46"/>
    <p:sldId id="300" r:id="rId47"/>
    <p:sldId id="301" r:id="rId48"/>
    <p:sldId id="302" r:id="rId49"/>
    <p:sldId id="304" r:id="rId50"/>
    <p:sldId id="305" r:id="rId51"/>
    <p:sldId id="303" r:id="rId52"/>
    <p:sldId id="306" r:id="rId53"/>
    <p:sldId id="308" r:id="rId54"/>
    <p:sldId id="307" r:id="rId55"/>
    <p:sldId id="309" r:id="rId56"/>
    <p:sldId id="310" r:id="rId57"/>
    <p:sldId id="311" r:id="rId5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7B508-D3AC-49A1-8095-B856EE7A29A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6752C6-1D80-4948-B7DC-183944368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E431E64-BB28-49AF-BD89-1A91ADE7EAEE}"/>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5" name="フッター プレースホルダー 4">
            <a:extLst>
              <a:ext uri="{FF2B5EF4-FFF2-40B4-BE49-F238E27FC236}">
                <a16:creationId xmlns:a16="http://schemas.microsoft.com/office/drawing/2014/main" id="{755BD914-7608-4E25-8E1A-BCBA9AE7C6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BB84EB-4408-40BD-83FC-56DDAE560E9E}"/>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232771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7C169-6EC5-4975-9BFD-44E26EF2816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13C369-8ED2-4F3B-A9D1-C662F08AF70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FA31C5-A8DD-4739-AC21-DC5C2853F911}"/>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5" name="フッター プレースホルダー 4">
            <a:extLst>
              <a:ext uri="{FF2B5EF4-FFF2-40B4-BE49-F238E27FC236}">
                <a16:creationId xmlns:a16="http://schemas.microsoft.com/office/drawing/2014/main" id="{2D14802C-1FED-488B-A574-22C05FAE3B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2FE875-B201-4379-8E3F-4B852FA82314}"/>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24284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29086D9-6D21-4FB8-BCE5-DA59BA50ED0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4923E44-7C5D-499E-9C74-63B314FE073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8049F3-0398-487D-9798-9D0981B9A65C}"/>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5" name="フッター プレースホルダー 4">
            <a:extLst>
              <a:ext uri="{FF2B5EF4-FFF2-40B4-BE49-F238E27FC236}">
                <a16:creationId xmlns:a16="http://schemas.microsoft.com/office/drawing/2014/main" id="{55441E71-2EC7-413C-B7CE-FFBF2C0493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E399DF-5524-4E25-BD0F-0F3026D7B000}"/>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171972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E67191-2571-468D-85B9-2C4B429A00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C0F7AC-D66E-44A0-9484-5BEBCBF6EB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9492A2-0EA5-4D77-AFEF-EDD9F49A0F43}"/>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5" name="フッター プレースホルダー 4">
            <a:extLst>
              <a:ext uri="{FF2B5EF4-FFF2-40B4-BE49-F238E27FC236}">
                <a16:creationId xmlns:a16="http://schemas.microsoft.com/office/drawing/2014/main" id="{9E84D6EC-C67E-457D-B463-A790463321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8EA30F-2214-4DA1-9736-B3C452E4D949}"/>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148493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9B9DD-E44E-435D-81D9-B84CD3D9EA6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2B8BFB-11BD-4D13-912B-0B66ED8B67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8F7AED-5B20-401D-887D-74475B0F885C}"/>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5" name="フッター プレースホルダー 4">
            <a:extLst>
              <a:ext uri="{FF2B5EF4-FFF2-40B4-BE49-F238E27FC236}">
                <a16:creationId xmlns:a16="http://schemas.microsoft.com/office/drawing/2014/main" id="{FB130556-ACBF-40B5-B5FC-D3CC300807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5CD160-E9CB-4562-A0CE-A7E33994207E}"/>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88905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FBC38-74D2-4A5D-86BA-994573A6DB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16E99A-FFEA-4C5A-A1FB-24C1DA4EE27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82EF2B-0336-420B-9D2A-7C5C4B24611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F36FE41-D686-4941-9738-998D020E587E}"/>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6" name="フッター プレースホルダー 5">
            <a:extLst>
              <a:ext uri="{FF2B5EF4-FFF2-40B4-BE49-F238E27FC236}">
                <a16:creationId xmlns:a16="http://schemas.microsoft.com/office/drawing/2014/main" id="{A850E9A4-5973-4901-914A-536827F0DA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19AE38-E04A-47E4-AC95-70C452FFA8CB}"/>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161562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D26A7-BB85-4C6F-A117-BE36C7EBA69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6D8085-8E5E-4040-9C2A-B41AC2A96D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69089F9-25B7-46C5-8B9A-A70D360D9E9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C540AF4-32C2-449C-A71A-AE8FA2B7D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1F935EE-AC5D-4309-B204-0DBCDEEFD47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C77A195-55C9-4587-B4D7-478EABDC6B36}"/>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8" name="フッター プレースホルダー 7">
            <a:extLst>
              <a:ext uri="{FF2B5EF4-FFF2-40B4-BE49-F238E27FC236}">
                <a16:creationId xmlns:a16="http://schemas.microsoft.com/office/drawing/2014/main" id="{6F51A0F3-DD86-4047-87A9-4BAE436982F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25DC00-381F-41F9-926D-5D64FAECFF61}"/>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40176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CA91C-EBEB-4BD1-BF07-D2021493DD5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9DF918-9BD6-4A49-AE2B-57723B67193A}"/>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4" name="フッター プレースホルダー 3">
            <a:extLst>
              <a:ext uri="{FF2B5EF4-FFF2-40B4-BE49-F238E27FC236}">
                <a16:creationId xmlns:a16="http://schemas.microsoft.com/office/drawing/2014/main" id="{3DEDF41D-4DFB-42CC-AADD-EB0A64EB754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94B53E4-5B9F-4B59-B5EB-7B09C84229BA}"/>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318524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1D16A5D-2422-474D-BD15-4F25CF0EED9B}"/>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3" name="フッター プレースホルダー 2">
            <a:extLst>
              <a:ext uri="{FF2B5EF4-FFF2-40B4-BE49-F238E27FC236}">
                <a16:creationId xmlns:a16="http://schemas.microsoft.com/office/drawing/2014/main" id="{CAD8238A-F455-44A6-A8E7-B8AC795DB50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D14282-477D-4C26-931B-162A2E9E0EF6}"/>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315929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2E86E-7A1F-43E4-8BFE-6EEF7A9D53B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01BFAA-A7EE-4B18-8F03-2395B1538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D7B1850-6407-402F-85A8-D1D8BBE10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B22A96-3475-4C39-BB88-BC99E0A3AE72}"/>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6" name="フッター プレースホルダー 5">
            <a:extLst>
              <a:ext uri="{FF2B5EF4-FFF2-40B4-BE49-F238E27FC236}">
                <a16:creationId xmlns:a16="http://schemas.microsoft.com/office/drawing/2014/main" id="{947A1F24-32A7-45F1-8320-56DB0BF475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5E2C5E-EB06-422E-8940-4ABEFA66ECE1}"/>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187782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A32BD8-451D-4272-9A55-D261C223BE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2E7C5B9-D3C1-4C8D-90CE-BDB40E1CE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798954B-7250-4D60-8BC0-F73DE2012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59E107-0F82-49E6-9A85-A9DF76EE9DB8}"/>
              </a:ext>
            </a:extLst>
          </p:cNvPr>
          <p:cNvSpPr>
            <a:spLocks noGrp="1"/>
          </p:cNvSpPr>
          <p:nvPr>
            <p:ph type="dt" sz="half" idx="10"/>
          </p:nvPr>
        </p:nvSpPr>
        <p:spPr/>
        <p:txBody>
          <a:bodyPr/>
          <a:lstStyle/>
          <a:p>
            <a:fld id="{55B341B9-354C-44DB-B0CB-BD8F98967D07}" type="datetimeFigureOut">
              <a:rPr kumimoji="1" lang="ja-JP" altLang="en-US" smtClean="0"/>
              <a:t>2021/8/15</a:t>
            </a:fld>
            <a:endParaRPr kumimoji="1" lang="ja-JP" altLang="en-US"/>
          </a:p>
        </p:txBody>
      </p:sp>
      <p:sp>
        <p:nvSpPr>
          <p:cNvPr id="6" name="フッター プレースホルダー 5">
            <a:extLst>
              <a:ext uri="{FF2B5EF4-FFF2-40B4-BE49-F238E27FC236}">
                <a16:creationId xmlns:a16="http://schemas.microsoft.com/office/drawing/2014/main" id="{4984861C-11E3-40AC-BF9B-3A88B601C1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EE29B9-E060-4B9C-A504-3E918AE5F815}"/>
              </a:ext>
            </a:extLst>
          </p:cNvPr>
          <p:cNvSpPr>
            <a:spLocks noGrp="1"/>
          </p:cNvSpPr>
          <p:nvPr>
            <p:ph type="sldNum" sz="quarter" idx="12"/>
          </p:nvPr>
        </p:nvSpPr>
        <p:spPr/>
        <p:txBody>
          <a:body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240364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774DCBA-BEE6-4373-8619-30FF4D7DA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28F9C9-9A03-4AE0-9BAA-59C0B2B89D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513AB1-255C-4F42-A548-CDF196291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341B9-354C-44DB-B0CB-BD8F98967D07}" type="datetimeFigureOut">
              <a:rPr kumimoji="1" lang="ja-JP" altLang="en-US" smtClean="0"/>
              <a:t>2021/8/15</a:t>
            </a:fld>
            <a:endParaRPr kumimoji="1" lang="ja-JP" altLang="en-US"/>
          </a:p>
        </p:txBody>
      </p:sp>
      <p:sp>
        <p:nvSpPr>
          <p:cNvPr id="5" name="フッター プレースホルダー 4">
            <a:extLst>
              <a:ext uri="{FF2B5EF4-FFF2-40B4-BE49-F238E27FC236}">
                <a16:creationId xmlns:a16="http://schemas.microsoft.com/office/drawing/2014/main" id="{D1ED313E-CB0C-4C07-A122-08E529EE8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6F50E3C-1126-45C6-9F10-89344E876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A8D0F-A168-4682-9653-A243F8D9BB48}" type="slidenum">
              <a:rPr kumimoji="1" lang="ja-JP" altLang="en-US" smtClean="0"/>
              <a:t>‹#›</a:t>
            </a:fld>
            <a:endParaRPr kumimoji="1" lang="ja-JP" altLang="en-US"/>
          </a:p>
        </p:txBody>
      </p:sp>
    </p:spTree>
    <p:extLst>
      <p:ext uri="{BB962C8B-B14F-4D97-AF65-F5344CB8AC3E}">
        <p14:creationId xmlns:p14="http://schemas.microsoft.com/office/powerpoint/2010/main" val="354339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36960;&#12367;&#12398;&#23665;&#12392;&#36817;&#12367;&#12398;&#26223;&#33394;.mp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6373D45-F948-406A-A343-498778DBEC2C}"/>
              </a:ext>
            </a:extLst>
          </p:cNvPr>
          <p:cNvSpPr txBox="1"/>
          <p:nvPr/>
        </p:nvSpPr>
        <p:spPr>
          <a:xfrm>
            <a:off x="771525" y="920716"/>
            <a:ext cx="4886325" cy="584775"/>
          </a:xfrm>
          <a:prstGeom prst="rect">
            <a:avLst/>
          </a:prstGeom>
          <a:noFill/>
        </p:spPr>
        <p:txBody>
          <a:bodyPr wrap="square" rtlCol="0">
            <a:spAutoFit/>
          </a:bodyPr>
          <a:lstStyle/>
          <a:p>
            <a:r>
              <a:rPr kumimoji="1" lang="ja-JP" altLang="en-US" sz="3200" b="1" dirty="0"/>
              <a:t>ここがポイント講座</a:t>
            </a:r>
          </a:p>
        </p:txBody>
      </p:sp>
      <p:sp>
        <p:nvSpPr>
          <p:cNvPr id="10" name="テキスト ボックス 9">
            <a:extLst>
              <a:ext uri="{FF2B5EF4-FFF2-40B4-BE49-F238E27FC236}">
                <a16:creationId xmlns:a16="http://schemas.microsoft.com/office/drawing/2014/main" id="{7FD63024-BDF5-4228-82F8-012B3B3A0D2A}"/>
              </a:ext>
            </a:extLst>
          </p:cNvPr>
          <p:cNvSpPr txBox="1"/>
          <p:nvPr/>
        </p:nvSpPr>
        <p:spPr>
          <a:xfrm>
            <a:off x="1609725" y="2152650"/>
            <a:ext cx="2752725" cy="584775"/>
          </a:xfrm>
          <a:prstGeom prst="rect">
            <a:avLst/>
          </a:prstGeom>
          <a:noFill/>
        </p:spPr>
        <p:txBody>
          <a:bodyPr wrap="square" rtlCol="0">
            <a:spAutoFit/>
          </a:bodyPr>
          <a:lstStyle/>
          <a:p>
            <a:r>
              <a:rPr kumimoji="1" lang="ja-JP" altLang="en-US" sz="3200" b="1" dirty="0"/>
              <a:t>小学校６年生</a:t>
            </a:r>
          </a:p>
        </p:txBody>
      </p:sp>
      <p:sp>
        <p:nvSpPr>
          <p:cNvPr id="11" name="テキスト ボックス 10">
            <a:extLst>
              <a:ext uri="{FF2B5EF4-FFF2-40B4-BE49-F238E27FC236}">
                <a16:creationId xmlns:a16="http://schemas.microsoft.com/office/drawing/2014/main" id="{72D38F03-0CC2-47A7-827B-17B5A86882D7}"/>
              </a:ext>
            </a:extLst>
          </p:cNvPr>
          <p:cNvSpPr txBox="1"/>
          <p:nvPr/>
        </p:nvSpPr>
        <p:spPr>
          <a:xfrm>
            <a:off x="4362450" y="2643755"/>
            <a:ext cx="4572000" cy="923330"/>
          </a:xfrm>
          <a:prstGeom prst="rect">
            <a:avLst/>
          </a:prstGeom>
          <a:noFill/>
        </p:spPr>
        <p:txBody>
          <a:bodyPr wrap="square" rtlCol="0">
            <a:spAutoFit/>
          </a:bodyPr>
          <a:lstStyle/>
          <a:p>
            <a:r>
              <a:rPr kumimoji="1" lang="ja-JP" altLang="en-US" sz="5400" b="1" dirty="0"/>
              <a:t>月と太陽</a:t>
            </a:r>
          </a:p>
        </p:txBody>
      </p:sp>
      <p:sp>
        <p:nvSpPr>
          <p:cNvPr id="12" name="テキスト ボックス 11">
            <a:extLst>
              <a:ext uri="{FF2B5EF4-FFF2-40B4-BE49-F238E27FC236}">
                <a16:creationId xmlns:a16="http://schemas.microsoft.com/office/drawing/2014/main" id="{FAC20ADB-46C4-4B79-9917-0F7FC8CA3EA8}"/>
              </a:ext>
            </a:extLst>
          </p:cNvPr>
          <p:cNvSpPr txBox="1"/>
          <p:nvPr/>
        </p:nvSpPr>
        <p:spPr>
          <a:xfrm>
            <a:off x="2319337" y="4705350"/>
            <a:ext cx="8272463" cy="584775"/>
          </a:xfrm>
          <a:prstGeom prst="rect">
            <a:avLst/>
          </a:prstGeom>
          <a:noFill/>
        </p:spPr>
        <p:txBody>
          <a:bodyPr wrap="square" rtlCol="0">
            <a:spAutoFit/>
          </a:bodyPr>
          <a:lstStyle/>
          <a:p>
            <a:r>
              <a:rPr kumimoji="1" lang="ja-JP" altLang="en-US" sz="3200" b="1" dirty="0"/>
              <a:t>三重県　桑名市立長島中学校　山川真史</a:t>
            </a:r>
          </a:p>
        </p:txBody>
      </p:sp>
    </p:spTree>
    <p:extLst>
      <p:ext uri="{BB962C8B-B14F-4D97-AF65-F5344CB8AC3E}">
        <p14:creationId xmlns:p14="http://schemas.microsoft.com/office/powerpoint/2010/main" val="21989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BDD2157-E06B-4E92-90D4-68E162679E1B}"/>
              </a:ext>
            </a:extLst>
          </p:cNvPr>
          <p:cNvSpPr txBox="1"/>
          <p:nvPr/>
        </p:nvSpPr>
        <p:spPr>
          <a:xfrm>
            <a:off x="737550" y="341976"/>
            <a:ext cx="10716900" cy="584775"/>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 </a:t>
            </a:r>
            <a:r>
              <a:rPr lang="en-US" altLang="ja-JP" sz="3200" dirty="0">
                <a:solidFill>
                  <a:srgbClr val="000000"/>
                </a:solidFill>
                <a:latin typeface="游ゴシック Medium" panose="020B0500000000000000" pitchFamily="50" charset="-128"/>
                <a:ea typeface="游ゴシック Medium" panose="020B0500000000000000" pitchFamily="50" charset="-128"/>
              </a:rPr>
              <a:t>(3)</a:t>
            </a:r>
            <a:r>
              <a:rPr lang="ja-JP" altLang="en-US" sz="3200" dirty="0">
                <a:solidFill>
                  <a:srgbClr val="000000"/>
                </a:solidFill>
                <a:latin typeface="游ゴシック Medium" panose="020B0500000000000000" pitchFamily="50" charset="-128"/>
                <a:ea typeface="游ゴシック Medium" panose="020B0500000000000000" pitchFamily="50" charset="-128"/>
              </a:rPr>
              <a:t>　太陽からくる光は平行であることを理解するために</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3ECDCF26-5AA2-4D6B-A9BD-A6C11BE1352B}"/>
              </a:ext>
            </a:extLst>
          </p:cNvPr>
          <p:cNvSpPr txBox="1"/>
          <p:nvPr/>
        </p:nvSpPr>
        <p:spPr>
          <a:xfrm>
            <a:off x="737550" y="1332576"/>
            <a:ext cx="10716900" cy="1077218"/>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太陽までの距離が極めて遠いことを理解（実感）するための学習を次に行います。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2D838623-750F-47BD-9B55-1EEB95AF39B8}"/>
              </a:ext>
            </a:extLst>
          </p:cNvPr>
          <p:cNvSpPr txBox="1"/>
          <p:nvPr/>
        </p:nvSpPr>
        <p:spPr>
          <a:xfrm>
            <a:off x="737550" y="3154709"/>
            <a:ext cx="10716900" cy="2062103"/>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　太陽までの距離がいかに遠いかということを、太陽、月、地球の大きさと、地球からそれぞれまでの距離を</a:t>
            </a:r>
            <a:r>
              <a:rPr lang="en-US" altLang="ja-JP" sz="3200" dirty="0">
                <a:solidFill>
                  <a:srgbClr val="000000"/>
                </a:solidFill>
                <a:latin typeface="游ゴシック Medium" panose="020B0500000000000000" pitchFamily="50" charset="-128"/>
                <a:ea typeface="游ゴシック Medium" panose="020B0500000000000000" pitchFamily="50" charset="-128"/>
              </a:rPr>
              <a:t>10</a:t>
            </a:r>
            <a:r>
              <a:rPr lang="ja-JP" altLang="en-US" sz="320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dirty="0">
                <a:solidFill>
                  <a:srgbClr val="000000"/>
                </a:solidFill>
                <a:latin typeface="游ゴシック Medium" panose="020B0500000000000000" pitchFamily="50" charset="-128"/>
                <a:ea typeface="游ゴシック Medium" panose="020B0500000000000000" pitchFamily="50" charset="-128"/>
              </a:rPr>
              <a:t>1</a:t>
            </a:r>
            <a:r>
              <a:rPr lang="ja-JP" altLang="en-US" sz="3200" dirty="0">
                <a:solidFill>
                  <a:srgbClr val="000000"/>
                </a:solidFill>
                <a:latin typeface="游ゴシック Medium" panose="020B0500000000000000" pitchFamily="50" charset="-128"/>
                <a:ea typeface="游ゴシック Medium" panose="020B0500000000000000" pitchFamily="50" charset="-128"/>
              </a:rPr>
              <a:t>の模型で考えます。</a:t>
            </a: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8969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27DC888-3CDA-495E-92A5-4CFA9B76F670}"/>
              </a:ext>
            </a:extLst>
          </p:cNvPr>
          <p:cNvSpPr txBox="1"/>
          <p:nvPr/>
        </p:nvSpPr>
        <p:spPr>
          <a:xfrm>
            <a:off x="737550" y="341977"/>
            <a:ext cx="10716900" cy="584775"/>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 </a:t>
            </a:r>
            <a:r>
              <a:rPr lang="en-US" altLang="ja-JP" sz="3200" dirty="0">
                <a:solidFill>
                  <a:srgbClr val="000000"/>
                </a:solidFill>
                <a:latin typeface="游ゴシック Medium" panose="020B0500000000000000" pitchFamily="50" charset="-128"/>
                <a:ea typeface="游ゴシック Medium" panose="020B0500000000000000" pitchFamily="50" charset="-128"/>
              </a:rPr>
              <a:t>(3)</a:t>
            </a:r>
            <a:r>
              <a:rPr lang="ja-JP" altLang="en-US" sz="3200" dirty="0">
                <a:solidFill>
                  <a:srgbClr val="000000"/>
                </a:solidFill>
                <a:latin typeface="游ゴシック Medium" panose="020B0500000000000000" pitchFamily="50" charset="-128"/>
                <a:ea typeface="游ゴシック Medium" panose="020B0500000000000000" pitchFamily="50" charset="-128"/>
              </a:rPr>
              <a:t>　太陽からくる光は平行であることを理解するために</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graphicFrame>
        <p:nvGraphicFramePr>
          <p:cNvPr id="2" name="表 2">
            <a:extLst>
              <a:ext uri="{FF2B5EF4-FFF2-40B4-BE49-F238E27FC236}">
                <a16:creationId xmlns:a16="http://schemas.microsoft.com/office/drawing/2014/main" id="{9DC299F9-AA98-4DE4-9DE5-B1447AE9F7E8}"/>
              </a:ext>
            </a:extLst>
          </p:cNvPr>
          <p:cNvGraphicFramePr>
            <a:graphicFrameLocks noGrp="1"/>
          </p:cNvGraphicFramePr>
          <p:nvPr>
            <p:extLst>
              <p:ext uri="{D42A27DB-BD31-4B8C-83A1-F6EECF244321}">
                <p14:modId xmlns:p14="http://schemas.microsoft.com/office/powerpoint/2010/main" val="3190363193"/>
              </p:ext>
            </p:extLst>
          </p:nvPr>
        </p:nvGraphicFramePr>
        <p:xfrm>
          <a:off x="1596345" y="1828450"/>
          <a:ext cx="8999310" cy="4605006"/>
        </p:xfrm>
        <a:graphic>
          <a:graphicData uri="http://schemas.openxmlformats.org/drawingml/2006/table">
            <a:tbl>
              <a:tblPr firstRow="1" bandRow="1">
                <a:tableStyleId>{5C22544A-7EE6-4342-B048-85BDC9FD1C3A}</a:tableStyleId>
              </a:tblPr>
              <a:tblGrid>
                <a:gridCol w="2999770">
                  <a:extLst>
                    <a:ext uri="{9D8B030D-6E8A-4147-A177-3AD203B41FA5}">
                      <a16:colId xmlns:a16="http://schemas.microsoft.com/office/drawing/2014/main" val="358730547"/>
                    </a:ext>
                  </a:extLst>
                </a:gridCol>
                <a:gridCol w="2999770">
                  <a:extLst>
                    <a:ext uri="{9D8B030D-6E8A-4147-A177-3AD203B41FA5}">
                      <a16:colId xmlns:a16="http://schemas.microsoft.com/office/drawing/2014/main" val="2943209451"/>
                    </a:ext>
                  </a:extLst>
                </a:gridCol>
                <a:gridCol w="2999770">
                  <a:extLst>
                    <a:ext uri="{9D8B030D-6E8A-4147-A177-3AD203B41FA5}">
                      <a16:colId xmlns:a16="http://schemas.microsoft.com/office/drawing/2014/main" val="893267875"/>
                    </a:ext>
                  </a:extLst>
                </a:gridCol>
              </a:tblGrid>
              <a:tr h="767501">
                <a:tc>
                  <a:txBody>
                    <a:bodyPr/>
                    <a:lstStyle/>
                    <a:p>
                      <a:endParaRPr kumimoji="1" lang="ja-JP" altLang="en-US"/>
                    </a:p>
                  </a:txBody>
                  <a:tcPr/>
                </a:tc>
                <a:tc>
                  <a:txBody>
                    <a:bodyPr/>
                    <a:lstStyle/>
                    <a:p>
                      <a:pPr>
                        <a:lnSpc>
                          <a:spcPct val="150000"/>
                        </a:lnSpc>
                      </a:pPr>
                      <a:r>
                        <a:rPr kumimoji="1" lang="ja-JP" altLang="en-US" sz="2800" dirty="0"/>
                        <a:t>　　実際</a:t>
                      </a:r>
                    </a:p>
                  </a:txBody>
                  <a:tcPr/>
                </a:tc>
                <a:tc>
                  <a:txBody>
                    <a:bodyPr/>
                    <a:lstStyle/>
                    <a:p>
                      <a:pPr>
                        <a:lnSpc>
                          <a:spcPct val="150000"/>
                        </a:lnSpc>
                      </a:pPr>
                      <a:r>
                        <a:rPr kumimoji="1" lang="ja-JP" altLang="en-US" sz="2800" dirty="0"/>
                        <a:t>　</a:t>
                      </a:r>
                      <a:r>
                        <a:rPr kumimoji="1" lang="en-US" altLang="ja-JP" sz="2800" dirty="0"/>
                        <a:t>10</a:t>
                      </a:r>
                      <a:r>
                        <a:rPr kumimoji="1" lang="ja-JP" altLang="en-US" sz="2800" dirty="0"/>
                        <a:t>億分の</a:t>
                      </a:r>
                      <a:r>
                        <a:rPr kumimoji="1" lang="en-US" altLang="ja-JP" sz="2800" dirty="0"/>
                        <a:t>1</a:t>
                      </a:r>
                      <a:endParaRPr kumimoji="1" lang="ja-JP" altLang="en-US" sz="2800" dirty="0"/>
                    </a:p>
                  </a:txBody>
                  <a:tcPr/>
                </a:tc>
                <a:extLst>
                  <a:ext uri="{0D108BD9-81ED-4DB2-BD59-A6C34878D82A}">
                    <a16:rowId xmlns:a16="http://schemas.microsoft.com/office/drawing/2014/main" val="192967103"/>
                  </a:ext>
                </a:extLst>
              </a:tr>
              <a:tr h="767501">
                <a:tc>
                  <a:txBody>
                    <a:bodyPr/>
                    <a:lstStyle/>
                    <a:p>
                      <a:pPr>
                        <a:lnSpc>
                          <a:spcPct val="150000"/>
                        </a:lnSpc>
                      </a:pPr>
                      <a:r>
                        <a:rPr kumimoji="1" lang="ja-JP" altLang="en-US" sz="2800" dirty="0"/>
                        <a:t>地球の大きさ</a:t>
                      </a:r>
                      <a:endParaRPr kumimoji="1" lang="en-US" altLang="ja-JP" sz="2800" dirty="0"/>
                    </a:p>
                  </a:txBody>
                  <a:tcPr/>
                </a:tc>
                <a:tc>
                  <a:txBody>
                    <a:bodyPr/>
                    <a:lstStyle/>
                    <a:p>
                      <a:pPr>
                        <a:lnSpc>
                          <a:spcPct val="150000"/>
                        </a:lnSpc>
                      </a:pPr>
                      <a:r>
                        <a:rPr kumimoji="1" lang="en-US" altLang="ja-JP" sz="2800" dirty="0"/>
                        <a:t>            13,000</a:t>
                      </a:r>
                      <a:r>
                        <a:rPr kumimoji="1" lang="ja-JP" altLang="en-US" sz="2800" dirty="0"/>
                        <a:t>㎞</a:t>
                      </a:r>
                    </a:p>
                  </a:txBody>
                  <a:tcPr/>
                </a:tc>
                <a:tc>
                  <a:txBody>
                    <a:bodyPr/>
                    <a:lstStyle/>
                    <a:p>
                      <a:pPr>
                        <a:lnSpc>
                          <a:spcPct val="150000"/>
                        </a:lnSpc>
                      </a:pPr>
                      <a:r>
                        <a:rPr kumimoji="1" lang="en-US" altLang="ja-JP" sz="2800" dirty="0"/>
                        <a:t>           1.3</a:t>
                      </a:r>
                      <a:r>
                        <a:rPr kumimoji="1" lang="ja-JP" altLang="en-US" sz="2800" dirty="0"/>
                        <a:t>㎝</a:t>
                      </a:r>
                    </a:p>
                  </a:txBody>
                  <a:tcPr/>
                </a:tc>
                <a:extLst>
                  <a:ext uri="{0D108BD9-81ED-4DB2-BD59-A6C34878D82A}">
                    <a16:rowId xmlns:a16="http://schemas.microsoft.com/office/drawing/2014/main" val="1915485935"/>
                  </a:ext>
                </a:extLst>
              </a:tr>
              <a:tr h="767501">
                <a:tc>
                  <a:txBody>
                    <a:bodyPr/>
                    <a:lstStyle/>
                    <a:p>
                      <a:pPr>
                        <a:lnSpc>
                          <a:spcPct val="150000"/>
                        </a:lnSpc>
                      </a:pPr>
                      <a:r>
                        <a:rPr kumimoji="1" lang="ja-JP" altLang="en-US" sz="2800" dirty="0"/>
                        <a:t> 月の大きさ</a:t>
                      </a:r>
                    </a:p>
                  </a:txBody>
                  <a:tcPr/>
                </a:tc>
                <a:tc>
                  <a:txBody>
                    <a:bodyPr/>
                    <a:lstStyle/>
                    <a:p>
                      <a:pPr>
                        <a:lnSpc>
                          <a:spcPct val="150000"/>
                        </a:lnSpc>
                      </a:pPr>
                      <a:r>
                        <a:rPr kumimoji="1" lang="en-US" altLang="ja-JP" sz="2800" dirty="0"/>
                        <a:t>             3,500</a:t>
                      </a:r>
                      <a:r>
                        <a:rPr kumimoji="1" lang="ja-JP" altLang="en-US" sz="2800" dirty="0"/>
                        <a:t>㎞</a:t>
                      </a:r>
                    </a:p>
                  </a:txBody>
                  <a:tcPr/>
                </a:tc>
                <a:tc>
                  <a:txBody>
                    <a:bodyPr/>
                    <a:lstStyle/>
                    <a:p>
                      <a:pPr>
                        <a:lnSpc>
                          <a:spcPct val="150000"/>
                        </a:lnSpc>
                      </a:pPr>
                      <a:r>
                        <a:rPr kumimoji="1" lang="en-US" altLang="ja-JP" sz="2800" dirty="0"/>
                        <a:t>              3.5</a:t>
                      </a:r>
                      <a:r>
                        <a:rPr kumimoji="1" lang="ja-JP" altLang="en-US" sz="2800" dirty="0"/>
                        <a:t>㎜</a:t>
                      </a:r>
                    </a:p>
                  </a:txBody>
                  <a:tcPr/>
                </a:tc>
                <a:extLst>
                  <a:ext uri="{0D108BD9-81ED-4DB2-BD59-A6C34878D82A}">
                    <a16:rowId xmlns:a16="http://schemas.microsoft.com/office/drawing/2014/main" val="4105620190"/>
                  </a:ext>
                </a:extLst>
              </a:tr>
              <a:tr h="767501">
                <a:tc>
                  <a:txBody>
                    <a:bodyPr/>
                    <a:lstStyle/>
                    <a:p>
                      <a:pPr>
                        <a:lnSpc>
                          <a:spcPct val="150000"/>
                        </a:lnSpc>
                      </a:pPr>
                      <a:r>
                        <a:rPr kumimoji="1" lang="ja-JP" altLang="en-US" sz="2800" dirty="0"/>
                        <a:t> 月までの距離</a:t>
                      </a:r>
                    </a:p>
                  </a:txBody>
                  <a:tcPr/>
                </a:tc>
                <a:tc>
                  <a:txBody>
                    <a:bodyPr/>
                    <a:lstStyle/>
                    <a:p>
                      <a:pPr>
                        <a:lnSpc>
                          <a:spcPct val="150000"/>
                        </a:lnSpc>
                      </a:pPr>
                      <a:r>
                        <a:rPr kumimoji="1" lang="en-US" altLang="ja-JP" sz="2800" dirty="0"/>
                        <a:t>          38</a:t>
                      </a:r>
                      <a:r>
                        <a:rPr kumimoji="1" lang="ja-JP" altLang="en-US" sz="2800" dirty="0"/>
                        <a:t>万㎞</a:t>
                      </a:r>
                      <a:endParaRPr kumimoji="1" lang="en-US" altLang="ja-JP" sz="2800" dirty="0"/>
                    </a:p>
                  </a:txBody>
                  <a:tcPr/>
                </a:tc>
                <a:tc>
                  <a:txBody>
                    <a:bodyPr/>
                    <a:lstStyle/>
                    <a:p>
                      <a:pPr>
                        <a:lnSpc>
                          <a:spcPct val="150000"/>
                        </a:lnSpc>
                      </a:pPr>
                      <a:r>
                        <a:rPr kumimoji="1" lang="en-US" altLang="ja-JP" sz="2800" dirty="0"/>
                        <a:t>        38</a:t>
                      </a:r>
                      <a:r>
                        <a:rPr kumimoji="1" lang="ja-JP" altLang="en-US" sz="2800" dirty="0"/>
                        <a:t>㎝</a:t>
                      </a:r>
                    </a:p>
                  </a:txBody>
                  <a:tcPr/>
                </a:tc>
                <a:extLst>
                  <a:ext uri="{0D108BD9-81ED-4DB2-BD59-A6C34878D82A}">
                    <a16:rowId xmlns:a16="http://schemas.microsoft.com/office/drawing/2014/main" val="3120794469"/>
                  </a:ext>
                </a:extLst>
              </a:tr>
              <a:tr h="767501">
                <a:tc>
                  <a:txBody>
                    <a:bodyPr/>
                    <a:lstStyle/>
                    <a:p>
                      <a:pPr>
                        <a:lnSpc>
                          <a:spcPct val="150000"/>
                        </a:lnSpc>
                      </a:pPr>
                      <a:r>
                        <a:rPr kumimoji="1" lang="ja-JP" altLang="en-US" sz="2800" dirty="0"/>
                        <a:t> 太陽の大きさ</a:t>
                      </a:r>
                    </a:p>
                  </a:txBody>
                  <a:tcPr/>
                </a:tc>
                <a:tc>
                  <a:txBody>
                    <a:bodyPr/>
                    <a:lstStyle/>
                    <a:p>
                      <a:pPr>
                        <a:lnSpc>
                          <a:spcPct val="150000"/>
                        </a:lnSpc>
                      </a:pPr>
                      <a:r>
                        <a:rPr kumimoji="1" lang="en-US" altLang="ja-JP" sz="2800" dirty="0"/>
                        <a:t>        140</a:t>
                      </a:r>
                      <a:r>
                        <a:rPr kumimoji="1" lang="ja-JP" altLang="en-US" sz="2800" dirty="0"/>
                        <a:t>万㎞</a:t>
                      </a:r>
                    </a:p>
                  </a:txBody>
                  <a:tcPr/>
                </a:tc>
                <a:tc>
                  <a:txBody>
                    <a:bodyPr/>
                    <a:lstStyle/>
                    <a:p>
                      <a:pPr>
                        <a:lnSpc>
                          <a:spcPct val="150000"/>
                        </a:lnSpc>
                      </a:pPr>
                      <a:r>
                        <a:rPr kumimoji="1" lang="en-US" altLang="ja-JP" sz="2800" dirty="0"/>
                        <a:t>      140</a:t>
                      </a:r>
                      <a:r>
                        <a:rPr kumimoji="1" lang="ja-JP" altLang="en-US" sz="2800" dirty="0"/>
                        <a:t>㎝</a:t>
                      </a:r>
                    </a:p>
                  </a:txBody>
                  <a:tcPr/>
                </a:tc>
                <a:extLst>
                  <a:ext uri="{0D108BD9-81ED-4DB2-BD59-A6C34878D82A}">
                    <a16:rowId xmlns:a16="http://schemas.microsoft.com/office/drawing/2014/main" val="1803763900"/>
                  </a:ext>
                </a:extLst>
              </a:tr>
              <a:tr h="767501">
                <a:tc>
                  <a:txBody>
                    <a:bodyPr/>
                    <a:lstStyle/>
                    <a:p>
                      <a:pPr>
                        <a:lnSpc>
                          <a:spcPct val="150000"/>
                        </a:lnSpc>
                      </a:pPr>
                      <a:r>
                        <a:rPr kumimoji="1" lang="ja-JP" altLang="en-US" sz="2800" dirty="0"/>
                        <a:t> 太陽までの距離</a:t>
                      </a:r>
                    </a:p>
                  </a:txBody>
                  <a:tcPr/>
                </a:tc>
                <a:tc>
                  <a:txBody>
                    <a:bodyPr/>
                    <a:lstStyle/>
                    <a:p>
                      <a:pPr>
                        <a:lnSpc>
                          <a:spcPct val="150000"/>
                        </a:lnSpc>
                      </a:pPr>
                      <a:r>
                        <a:rPr kumimoji="1" lang="en-US" altLang="ja-JP" sz="2800" dirty="0"/>
                        <a:t>1</a:t>
                      </a:r>
                      <a:r>
                        <a:rPr kumimoji="1" lang="ja-JP" altLang="en-US" sz="2800" dirty="0"/>
                        <a:t>億</a:t>
                      </a:r>
                      <a:r>
                        <a:rPr kumimoji="1" lang="en-US" altLang="ja-JP" sz="2800" dirty="0"/>
                        <a:t>5000</a:t>
                      </a:r>
                      <a:r>
                        <a:rPr kumimoji="1" lang="ja-JP" altLang="en-US" sz="2800" dirty="0"/>
                        <a:t>万㎞</a:t>
                      </a:r>
                    </a:p>
                  </a:txBody>
                  <a:tcPr/>
                </a:tc>
                <a:tc>
                  <a:txBody>
                    <a:bodyPr/>
                    <a:lstStyle/>
                    <a:p>
                      <a:pPr>
                        <a:lnSpc>
                          <a:spcPct val="150000"/>
                        </a:lnSpc>
                      </a:pPr>
                      <a:r>
                        <a:rPr kumimoji="1" lang="en-US" altLang="ja-JP" sz="2800" dirty="0"/>
                        <a:t>  150</a:t>
                      </a:r>
                      <a:r>
                        <a:rPr kumimoji="1" lang="ja-JP" altLang="en-US" sz="2800" dirty="0"/>
                        <a:t>ｍ</a:t>
                      </a:r>
                    </a:p>
                  </a:txBody>
                  <a:tcPr/>
                </a:tc>
                <a:extLst>
                  <a:ext uri="{0D108BD9-81ED-4DB2-BD59-A6C34878D82A}">
                    <a16:rowId xmlns:a16="http://schemas.microsoft.com/office/drawing/2014/main" val="2529623348"/>
                  </a:ext>
                </a:extLst>
              </a:tr>
            </a:tbl>
          </a:graphicData>
        </a:graphic>
      </p:graphicFrame>
      <p:sp>
        <p:nvSpPr>
          <p:cNvPr id="4" name="テキスト ボックス 3">
            <a:extLst>
              <a:ext uri="{FF2B5EF4-FFF2-40B4-BE49-F238E27FC236}">
                <a16:creationId xmlns:a16="http://schemas.microsoft.com/office/drawing/2014/main" id="{C01AA0BE-3811-41B8-A395-7BDFA062BD2A}"/>
              </a:ext>
            </a:extLst>
          </p:cNvPr>
          <p:cNvSpPr txBox="1"/>
          <p:nvPr/>
        </p:nvSpPr>
        <p:spPr>
          <a:xfrm>
            <a:off x="998806" y="1234256"/>
            <a:ext cx="5750336" cy="584775"/>
          </a:xfrm>
          <a:prstGeom prst="rect">
            <a:avLst/>
          </a:prstGeom>
          <a:noFill/>
        </p:spPr>
        <p:txBody>
          <a:bodyPr wrap="square">
            <a:spAutoFit/>
          </a:bodyPr>
          <a:lstStyle/>
          <a:p>
            <a:pPr algn="just"/>
            <a:r>
              <a:rPr lang="en-US" altLang="ja-JP" sz="3200" dirty="0">
                <a:solidFill>
                  <a:srgbClr val="000000"/>
                </a:solidFill>
                <a:latin typeface="游ゴシック Medium" panose="020B0500000000000000" pitchFamily="50" charset="-128"/>
                <a:ea typeface="游ゴシック Medium" panose="020B0500000000000000" pitchFamily="50" charset="-128"/>
              </a:rPr>
              <a:t>10</a:t>
            </a:r>
            <a:r>
              <a:rPr lang="ja-JP" altLang="en-US" sz="320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dirty="0">
                <a:solidFill>
                  <a:srgbClr val="000000"/>
                </a:solidFill>
                <a:latin typeface="游ゴシック Medium" panose="020B0500000000000000" pitchFamily="50" charset="-128"/>
                <a:ea typeface="游ゴシック Medium" panose="020B0500000000000000" pitchFamily="50" charset="-128"/>
              </a:rPr>
              <a:t>1</a:t>
            </a:r>
            <a:r>
              <a:rPr lang="ja-JP" altLang="en-US" sz="3200" dirty="0">
                <a:solidFill>
                  <a:srgbClr val="000000"/>
                </a:solidFill>
                <a:latin typeface="游ゴシック Medium" panose="020B0500000000000000" pitchFamily="50" charset="-128"/>
                <a:ea typeface="游ゴシック Medium" panose="020B0500000000000000" pitchFamily="50" charset="-128"/>
              </a:rPr>
              <a:t>の模型で考えます。</a:t>
            </a:r>
          </a:p>
        </p:txBody>
      </p:sp>
    </p:spTree>
    <p:extLst>
      <p:ext uri="{BB962C8B-B14F-4D97-AF65-F5344CB8AC3E}">
        <p14:creationId xmlns:p14="http://schemas.microsoft.com/office/powerpoint/2010/main" val="19984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27DC888-3CDA-495E-92A5-4CFA9B76F670}"/>
              </a:ext>
            </a:extLst>
          </p:cNvPr>
          <p:cNvSpPr txBox="1"/>
          <p:nvPr/>
        </p:nvSpPr>
        <p:spPr>
          <a:xfrm>
            <a:off x="737550" y="341977"/>
            <a:ext cx="10716900" cy="1569660"/>
          </a:xfrm>
          <a:prstGeom prst="rect">
            <a:avLst/>
          </a:prstGeom>
          <a:noFill/>
          <a:ln w="25400" cap="rnd">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a:spAutoFit/>
          </a:bodyPr>
          <a:lstStyle/>
          <a:p>
            <a:pPr algn="just"/>
            <a:r>
              <a:rPr lang="ja-JP" altLang="en-US" sz="3200" b="0" i="0" u="none" strike="noStrike" baseline="0" dirty="0">
                <a:solidFill>
                  <a:srgbClr val="0070C0"/>
                </a:solidFill>
                <a:latin typeface="游ゴシック Medium" panose="020B0500000000000000" pitchFamily="50" charset="-128"/>
                <a:ea typeface="游ゴシック Medium" panose="020B0500000000000000" pitchFamily="50" charset="-128"/>
              </a:rPr>
              <a:t>課題</a:t>
            </a:r>
            <a:r>
              <a:rPr lang="en-US" altLang="ja-JP" sz="3200" b="0" i="0" u="none" strike="noStrike" baseline="0" dirty="0">
                <a:solidFill>
                  <a:srgbClr val="0070C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70C0"/>
                </a:solidFill>
                <a:latin typeface="游ゴシック Medium" panose="020B0500000000000000" pitchFamily="50" charset="-128"/>
                <a:ea typeface="游ゴシック Medium" panose="020B0500000000000000" pitchFamily="50" charset="-128"/>
              </a:rPr>
              <a:t>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の模型で考えます。地球を</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1.3㎝</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にすると、月の大きさは何㎝くらいで、地球から何㎝くらい離れていると思いますか。</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B6AED029-A037-4AF4-91A9-8237A3D66974}"/>
              </a:ext>
            </a:extLst>
          </p:cNvPr>
          <p:cNvSpPr txBox="1"/>
          <p:nvPr/>
        </p:nvSpPr>
        <p:spPr>
          <a:xfrm>
            <a:off x="737550" y="4057015"/>
            <a:ext cx="10716900" cy="2062103"/>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地球を</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1.3㎝</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にすると、月は</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3.5㎜</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で地球から</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38㎝</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離れています。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A3</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サイズの用紙が必要です。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D6F65432-EF4C-42E5-9790-0A4EC7F82748}"/>
              </a:ext>
            </a:extLst>
          </p:cNvPr>
          <p:cNvSpPr txBox="1"/>
          <p:nvPr/>
        </p:nvSpPr>
        <p:spPr>
          <a:xfrm>
            <a:off x="737550" y="2580640"/>
            <a:ext cx="10716900"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考える根拠がないので、イメージで答えます。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96532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814DFC-6BB0-4141-84CF-CF27D989A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64" y="70989"/>
            <a:ext cx="11112471" cy="6716021"/>
          </a:xfrm>
          <a:prstGeom prst="rect">
            <a:avLst/>
          </a:prstGeom>
          <a:ln w="19050">
            <a:solidFill>
              <a:schemeClr val="tx1"/>
            </a:solidFill>
          </a:ln>
        </p:spPr>
      </p:pic>
      <p:sp>
        <p:nvSpPr>
          <p:cNvPr id="10" name="テキスト ボックス 9">
            <a:extLst>
              <a:ext uri="{FF2B5EF4-FFF2-40B4-BE49-F238E27FC236}">
                <a16:creationId xmlns:a16="http://schemas.microsoft.com/office/drawing/2014/main" id="{FA2DAC74-474C-4B88-8676-206178548C7D}"/>
              </a:ext>
            </a:extLst>
          </p:cNvPr>
          <p:cNvSpPr txBox="1"/>
          <p:nvPr/>
        </p:nvSpPr>
        <p:spPr>
          <a:xfrm>
            <a:off x="7991475" y="805934"/>
            <a:ext cx="1924050" cy="369332"/>
          </a:xfrm>
          <a:prstGeom prst="rect">
            <a:avLst/>
          </a:prstGeom>
          <a:noFill/>
        </p:spPr>
        <p:txBody>
          <a:bodyPr wrap="square">
            <a:spAutoFit/>
          </a:bodyPr>
          <a:lstStyle/>
          <a:p>
            <a:r>
              <a:rPr lang="en-US" altLang="ja-JP" sz="1800" b="0" i="0" u="none" strike="noStrike" baseline="0" dirty="0">
                <a:solidFill>
                  <a:srgbClr val="FF0000"/>
                </a:solidFill>
                <a:latin typeface="游ゴシック Medium" panose="020B0500000000000000" pitchFamily="50" charset="-128"/>
                <a:ea typeface="游ゴシック Medium" panose="020B0500000000000000" pitchFamily="50" charset="-128"/>
              </a:rPr>
              <a:t>A3</a:t>
            </a:r>
            <a:r>
              <a:rPr lang="ja-JP" altLang="en-US" sz="1800" b="0" i="0" u="none" strike="noStrike" baseline="0" dirty="0">
                <a:solidFill>
                  <a:srgbClr val="FF0000"/>
                </a:solidFill>
                <a:latin typeface="游ゴシック Medium" panose="020B0500000000000000" pitchFamily="50" charset="-128"/>
                <a:ea typeface="游ゴシック Medium" panose="020B0500000000000000" pitchFamily="50" charset="-128"/>
              </a:rPr>
              <a:t>サイズの用紙</a:t>
            </a:r>
            <a:endParaRPr lang="ja-JP" altLang="en-US" dirty="0">
              <a:solidFill>
                <a:srgbClr val="FF0000"/>
              </a:solidFill>
            </a:endParaRPr>
          </a:p>
        </p:txBody>
      </p:sp>
      <p:sp>
        <p:nvSpPr>
          <p:cNvPr id="11" name="テキスト ボックス 10">
            <a:extLst>
              <a:ext uri="{FF2B5EF4-FFF2-40B4-BE49-F238E27FC236}">
                <a16:creationId xmlns:a16="http://schemas.microsoft.com/office/drawing/2014/main" id="{354D7235-DFE4-4A8F-8F6C-B34F95115643}"/>
              </a:ext>
            </a:extLst>
          </p:cNvPr>
          <p:cNvSpPr txBox="1"/>
          <p:nvPr/>
        </p:nvSpPr>
        <p:spPr>
          <a:xfrm>
            <a:off x="8659805" y="3761698"/>
            <a:ext cx="2511439" cy="646331"/>
          </a:xfrm>
          <a:prstGeom prst="rect">
            <a:avLst/>
          </a:prstGeom>
          <a:solidFill>
            <a:srgbClr val="FFFFFF"/>
          </a:solidFill>
          <a:ln>
            <a:solidFill>
              <a:srgbClr val="FF0000"/>
            </a:solidFill>
          </a:ln>
        </p:spPr>
        <p:txBody>
          <a:bodyPr wrap="square">
            <a:spAutoFit/>
          </a:bodyPr>
          <a:lstStyle/>
          <a:p>
            <a:r>
              <a:rPr lang="ja-JP" altLang="en-US" sz="1800" b="0" i="0" u="none" strike="noStrike" baseline="0" dirty="0">
                <a:solidFill>
                  <a:srgbClr val="FF0000"/>
                </a:solidFill>
                <a:latin typeface="游ゴシック Medium" panose="020B0500000000000000" pitchFamily="50" charset="-128"/>
                <a:ea typeface="游ゴシック Medium" panose="020B0500000000000000" pitchFamily="50" charset="-128"/>
              </a:rPr>
              <a:t>３８㎝離れたところへ</a:t>
            </a:r>
            <a:r>
              <a:rPr lang="en-US" altLang="ja-JP" sz="1800" b="0" i="0" u="none" strike="noStrike" baseline="0" dirty="0">
                <a:solidFill>
                  <a:srgbClr val="FF0000"/>
                </a:solidFill>
                <a:latin typeface="游ゴシック Medium" panose="020B0500000000000000" pitchFamily="50" charset="-128"/>
                <a:ea typeface="游ゴシック Medium" panose="020B0500000000000000" pitchFamily="50" charset="-128"/>
              </a:rPr>
              <a:t>3.5㎜</a:t>
            </a:r>
            <a:r>
              <a:rPr lang="ja-JP" altLang="en-US" sz="1800" b="0" i="0" u="none" strike="noStrike" baseline="0" dirty="0">
                <a:solidFill>
                  <a:srgbClr val="FF0000"/>
                </a:solidFill>
                <a:latin typeface="游ゴシック Medium" panose="020B0500000000000000" pitchFamily="50" charset="-128"/>
                <a:ea typeface="游ゴシック Medium" panose="020B0500000000000000" pitchFamily="50" charset="-128"/>
              </a:rPr>
              <a:t>の円を描く</a:t>
            </a:r>
            <a:endParaRPr lang="ja-JP" altLang="en-US" dirty="0">
              <a:solidFill>
                <a:srgbClr val="FF0000"/>
              </a:solidFill>
            </a:endParaRPr>
          </a:p>
        </p:txBody>
      </p:sp>
      <p:cxnSp>
        <p:nvCxnSpPr>
          <p:cNvPr id="7" name="直線矢印コネクタ 6">
            <a:extLst>
              <a:ext uri="{FF2B5EF4-FFF2-40B4-BE49-F238E27FC236}">
                <a16:creationId xmlns:a16="http://schemas.microsoft.com/office/drawing/2014/main" id="{E3AB5C73-157A-4B23-8E7F-6D376DDF53FE}"/>
              </a:ext>
            </a:extLst>
          </p:cNvPr>
          <p:cNvCxnSpPr/>
          <p:nvPr/>
        </p:nvCxnSpPr>
        <p:spPr>
          <a:xfrm flipV="1">
            <a:off x="10119360" y="3251200"/>
            <a:ext cx="741680" cy="4067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6084A1D-9821-471A-AA09-5D9F58CC25C9}"/>
              </a:ext>
            </a:extLst>
          </p:cNvPr>
          <p:cNvSpPr txBox="1"/>
          <p:nvPr/>
        </p:nvSpPr>
        <p:spPr>
          <a:xfrm>
            <a:off x="1148080" y="2150891"/>
            <a:ext cx="1733875" cy="369332"/>
          </a:xfrm>
          <a:prstGeom prst="rect">
            <a:avLst/>
          </a:prstGeom>
          <a:solidFill>
            <a:srgbClr val="FFFFFF"/>
          </a:solidFill>
          <a:ln>
            <a:solidFill>
              <a:srgbClr val="FF0000"/>
            </a:solidFill>
          </a:ln>
        </p:spPr>
        <p:txBody>
          <a:bodyPr wrap="square">
            <a:spAutoFit/>
          </a:bodyPr>
          <a:lstStyle/>
          <a:p>
            <a:r>
              <a:rPr lang="en-US" altLang="ja-JP" sz="1800" b="0" i="0" u="none" strike="noStrike" baseline="0" dirty="0">
                <a:solidFill>
                  <a:srgbClr val="FF0000"/>
                </a:solidFill>
                <a:latin typeface="游ゴシック Medium" panose="020B0500000000000000" pitchFamily="50" charset="-128"/>
                <a:ea typeface="游ゴシック Medium" panose="020B0500000000000000" pitchFamily="50" charset="-128"/>
              </a:rPr>
              <a:t>1</a:t>
            </a:r>
            <a:r>
              <a:rPr lang="ja-JP" altLang="en-US" sz="1800" b="0" i="0" u="none" strike="noStrike" baseline="0" dirty="0">
                <a:solidFill>
                  <a:srgbClr val="FF0000"/>
                </a:solidFill>
                <a:latin typeface="游ゴシック Medium" panose="020B0500000000000000" pitchFamily="50" charset="-128"/>
                <a:ea typeface="游ゴシック Medium" panose="020B0500000000000000" pitchFamily="50" charset="-128"/>
              </a:rPr>
              <a:t>．</a:t>
            </a:r>
            <a:r>
              <a:rPr lang="en-US" altLang="ja-JP" sz="1800" b="0" i="0" u="none" strike="noStrike" baseline="0" dirty="0">
                <a:solidFill>
                  <a:srgbClr val="FF0000"/>
                </a:solidFill>
                <a:latin typeface="游ゴシック Medium" panose="020B0500000000000000" pitchFamily="50" charset="-128"/>
                <a:ea typeface="游ゴシック Medium" panose="020B0500000000000000" pitchFamily="50" charset="-128"/>
              </a:rPr>
              <a:t>3</a:t>
            </a:r>
            <a:r>
              <a:rPr lang="ja-JP" altLang="en-US" sz="1800" b="0" i="0" u="none" strike="noStrike" baseline="0" dirty="0">
                <a:solidFill>
                  <a:srgbClr val="FF0000"/>
                </a:solidFill>
                <a:latin typeface="游ゴシック Medium" panose="020B0500000000000000" pitchFamily="50" charset="-128"/>
                <a:ea typeface="游ゴシック Medium" panose="020B0500000000000000" pitchFamily="50" charset="-128"/>
              </a:rPr>
              <a:t>㎝の地球</a:t>
            </a:r>
            <a:endParaRPr lang="ja-JP" altLang="en-US" dirty="0">
              <a:solidFill>
                <a:srgbClr val="FF0000"/>
              </a:solidFill>
            </a:endParaRPr>
          </a:p>
        </p:txBody>
      </p:sp>
      <p:cxnSp>
        <p:nvCxnSpPr>
          <p:cNvPr id="13" name="直線矢印コネクタ 12">
            <a:extLst>
              <a:ext uri="{FF2B5EF4-FFF2-40B4-BE49-F238E27FC236}">
                <a16:creationId xmlns:a16="http://schemas.microsoft.com/office/drawing/2014/main" id="{979637E6-0A63-4222-B007-68732326D359}"/>
              </a:ext>
            </a:extLst>
          </p:cNvPr>
          <p:cNvCxnSpPr>
            <a:cxnSpLocks/>
          </p:cNvCxnSpPr>
          <p:nvPr/>
        </p:nvCxnSpPr>
        <p:spPr>
          <a:xfrm flipH="1">
            <a:off x="1040130" y="2560320"/>
            <a:ext cx="290830" cy="2857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1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F47CF47-73BF-4798-A234-B6C3E7662405}"/>
              </a:ext>
            </a:extLst>
          </p:cNvPr>
          <p:cNvSpPr txBox="1"/>
          <p:nvPr/>
        </p:nvSpPr>
        <p:spPr>
          <a:xfrm>
            <a:off x="506322" y="457591"/>
            <a:ext cx="10716900" cy="6001643"/>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次は太陽についてです。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地球から見ると、太陽は月とほぼ同じ大きさです。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これは皆既日食の写真で確認することができます。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これを利用して</a:t>
            </a:r>
            <a:r>
              <a:rPr lang="en-US" altLang="ja-JP" sz="3200" dirty="0">
                <a:solidFill>
                  <a:srgbClr val="000000"/>
                </a:solidFill>
                <a:latin typeface="游ゴシック Medium" panose="020B0500000000000000" pitchFamily="50" charset="-128"/>
                <a:ea typeface="游ゴシック Medium" panose="020B0500000000000000" pitchFamily="50" charset="-128"/>
              </a:rPr>
              <a:t>10</a:t>
            </a:r>
            <a:r>
              <a:rPr lang="ja-JP" altLang="en-US" sz="320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dirty="0">
                <a:solidFill>
                  <a:srgbClr val="000000"/>
                </a:solidFill>
                <a:latin typeface="游ゴシック Medium" panose="020B0500000000000000" pitchFamily="50" charset="-128"/>
                <a:ea typeface="游ゴシック Medium" panose="020B0500000000000000" pitchFamily="50" charset="-128"/>
              </a:rPr>
              <a:t>1</a:t>
            </a:r>
            <a:r>
              <a:rPr lang="ja-JP" altLang="en-US" sz="3200" dirty="0">
                <a:solidFill>
                  <a:srgbClr val="000000"/>
                </a:solidFill>
                <a:latin typeface="游ゴシック Medium" panose="020B0500000000000000" pitchFamily="50" charset="-128"/>
                <a:ea typeface="游ゴシック Medium" panose="020B0500000000000000" pitchFamily="50" charset="-128"/>
              </a:rPr>
              <a:t>の模型で実験します。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pic>
        <p:nvPicPr>
          <p:cNvPr id="6" name="図 5">
            <a:extLst>
              <a:ext uri="{FF2B5EF4-FFF2-40B4-BE49-F238E27FC236}">
                <a16:creationId xmlns:a16="http://schemas.microsoft.com/office/drawing/2014/main" id="{B91239D8-CC44-4872-A544-823B731CA33A}"/>
              </a:ext>
            </a:extLst>
          </p:cNvPr>
          <p:cNvPicPr>
            <a:picLocks noChangeAspect="1"/>
          </p:cNvPicPr>
          <p:nvPr/>
        </p:nvPicPr>
        <p:blipFill>
          <a:blip r:embed="rId2"/>
          <a:stretch>
            <a:fillRect/>
          </a:stretch>
        </p:blipFill>
        <p:spPr>
          <a:xfrm>
            <a:off x="3541987" y="2959054"/>
            <a:ext cx="3188593" cy="2728836"/>
          </a:xfrm>
          <a:prstGeom prst="rect">
            <a:avLst/>
          </a:prstGeom>
        </p:spPr>
      </p:pic>
    </p:spTree>
    <p:extLst>
      <p:ext uri="{BB962C8B-B14F-4D97-AF65-F5344CB8AC3E}">
        <p14:creationId xmlns:p14="http://schemas.microsoft.com/office/powerpoint/2010/main" val="28626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anim calcmode="lin" valueType="num">
                                      <p:cBhvr additive="base">
                                        <p:cTn id="1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27DC888-3CDA-495E-92A5-4CFA9B76F670}"/>
              </a:ext>
            </a:extLst>
          </p:cNvPr>
          <p:cNvSpPr txBox="1"/>
          <p:nvPr/>
        </p:nvSpPr>
        <p:spPr>
          <a:xfrm>
            <a:off x="737550" y="341977"/>
            <a:ext cx="10716900" cy="3539430"/>
          </a:xfrm>
          <a:prstGeom prst="rect">
            <a:avLst/>
          </a:prstGeom>
          <a:noFill/>
          <a:ln w="25400" cap="rnd">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a:spAutoFit/>
          </a:bodyPr>
          <a:lstStyle/>
          <a:p>
            <a:pPr algn="just"/>
            <a:r>
              <a:rPr lang="ja-JP" altLang="en-US" sz="3200" b="0" i="0" u="none" strike="noStrike" baseline="0" dirty="0">
                <a:solidFill>
                  <a:srgbClr val="0070C0"/>
                </a:solidFill>
                <a:latin typeface="游ゴシック Medium" panose="020B0500000000000000" pitchFamily="50" charset="-128"/>
                <a:ea typeface="游ゴシック Medium" panose="020B0500000000000000" pitchFamily="50" charset="-128"/>
              </a:rPr>
              <a:t>課題</a:t>
            </a:r>
            <a:r>
              <a:rPr lang="en-US" altLang="ja-JP" sz="3200" b="0" i="0" u="none" strike="noStrike" baseline="0" dirty="0">
                <a:solidFill>
                  <a:srgbClr val="0070C0"/>
                </a:solidFill>
                <a:latin typeface="游ゴシック Medium" panose="020B0500000000000000" pitchFamily="50" charset="-128"/>
                <a:ea typeface="游ゴシック Medium" panose="020B0500000000000000" pitchFamily="50" charset="-128"/>
              </a:rPr>
              <a:t>2</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太陽、月、地球の大きさと、地球からそれぞれまでの距離を、１０億分の１の模型で考えます。そのために次のような実験をします。運動場の端に直径</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140㎝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の円（太陽）を貼り、その場所からだんだんと離れていくように歩きます。目から</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38㎝</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離した</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3.5㎜</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の円（月）が</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140㎝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の円（太陽）と同じ大きさにみえるところで止まります。その場所は運動場のどのあたりだと思いますか。</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pic>
        <p:nvPicPr>
          <p:cNvPr id="3" name="図 2">
            <a:extLst>
              <a:ext uri="{FF2B5EF4-FFF2-40B4-BE49-F238E27FC236}">
                <a16:creationId xmlns:a16="http://schemas.microsoft.com/office/drawing/2014/main" id="{E9CF3E0B-0E88-456E-91D9-CA490CC1370E}"/>
              </a:ext>
            </a:extLst>
          </p:cNvPr>
          <p:cNvPicPr>
            <a:picLocks noChangeAspect="1"/>
          </p:cNvPicPr>
          <p:nvPr/>
        </p:nvPicPr>
        <p:blipFill>
          <a:blip r:embed="rId2"/>
          <a:stretch>
            <a:fillRect/>
          </a:stretch>
        </p:blipFill>
        <p:spPr>
          <a:xfrm>
            <a:off x="3639355" y="4068999"/>
            <a:ext cx="4913290" cy="2263302"/>
          </a:xfrm>
          <a:prstGeom prst="rect">
            <a:avLst/>
          </a:prstGeom>
        </p:spPr>
      </p:pic>
      <p:sp>
        <p:nvSpPr>
          <p:cNvPr id="11" name="テキスト ボックス 10">
            <a:extLst>
              <a:ext uri="{FF2B5EF4-FFF2-40B4-BE49-F238E27FC236}">
                <a16:creationId xmlns:a16="http://schemas.microsoft.com/office/drawing/2014/main" id="{F213B08F-A20D-4E28-ADC9-216737C8FBBF}"/>
              </a:ext>
            </a:extLst>
          </p:cNvPr>
          <p:cNvSpPr txBox="1"/>
          <p:nvPr/>
        </p:nvSpPr>
        <p:spPr>
          <a:xfrm>
            <a:off x="9138600" y="5646537"/>
            <a:ext cx="2768920" cy="584775"/>
          </a:xfrm>
          <a:prstGeom prst="rect">
            <a:avLst/>
          </a:prstGeom>
          <a:noFill/>
        </p:spPr>
        <p:txBody>
          <a:bodyPr wrap="square">
            <a:spAutoFit/>
          </a:bodyPr>
          <a:lstStyle/>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140㎝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の太陽</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13" name="テキスト ボックス 12">
            <a:extLst>
              <a:ext uri="{FF2B5EF4-FFF2-40B4-BE49-F238E27FC236}">
                <a16:creationId xmlns:a16="http://schemas.microsoft.com/office/drawing/2014/main" id="{50AD71A1-9CCF-4947-994B-2AFA35075B76}"/>
              </a:ext>
            </a:extLst>
          </p:cNvPr>
          <p:cNvSpPr txBox="1"/>
          <p:nvPr/>
        </p:nvSpPr>
        <p:spPr>
          <a:xfrm>
            <a:off x="284480" y="5438805"/>
            <a:ext cx="3106275"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運動場の端まで</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120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ｍ</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14" name="矢印: 下 13">
            <a:extLst>
              <a:ext uri="{FF2B5EF4-FFF2-40B4-BE49-F238E27FC236}">
                <a16:creationId xmlns:a16="http://schemas.microsoft.com/office/drawing/2014/main" id="{8AF432F6-7348-4324-857A-7FA95FD8929C}"/>
              </a:ext>
            </a:extLst>
          </p:cNvPr>
          <p:cNvSpPr/>
          <p:nvPr/>
        </p:nvSpPr>
        <p:spPr>
          <a:xfrm rot="6445660">
            <a:off x="8682940" y="3987983"/>
            <a:ext cx="325365" cy="1973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DD24ED19-33A2-4F26-B4EF-A4B2F43B326F}"/>
              </a:ext>
            </a:extLst>
          </p:cNvPr>
          <p:cNvSpPr/>
          <p:nvPr/>
        </p:nvSpPr>
        <p:spPr>
          <a:xfrm rot="15133781">
            <a:off x="2955192" y="4073219"/>
            <a:ext cx="275912" cy="1884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05F5DE6B-F8E4-443A-9850-834D7E9EDB1C}"/>
              </a:ext>
            </a:extLst>
          </p:cNvPr>
          <p:cNvCxnSpPr/>
          <p:nvPr/>
        </p:nvCxnSpPr>
        <p:spPr>
          <a:xfrm>
            <a:off x="3790950" y="2771775"/>
            <a:ext cx="7439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69E57A1-0006-4525-83AA-515E53DF2D1D}"/>
              </a:ext>
            </a:extLst>
          </p:cNvPr>
          <p:cNvCxnSpPr/>
          <p:nvPr/>
        </p:nvCxnSpPr>
        <p:spPr>
          <a:xfrm>
            <a:off x="872359" y="3300248"/>
            <a:ext cx="82662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06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1077218"/>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１億分の１の模型</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　地球から３８㎝離れた</a:t>
            </a:r>
            <a:r>
              <a:rPr lang="en-US" altLang="ja-JP" sz="3200" dirty="0">
                <a:solidFill>
                  <a:srgbClr val="000000"/>
                </a:solidFill>
                <a:latin typeface="游ゴシック Medium" panose="020B0500000000000000" pitchFamily="50" charset="-128"/>
                <a:ea typeface="游ゴシック Medium" panose="020B0500000000000000" pitchFamily="50" charset="-128"/>
              </a:rPr>
              <a:t>3.5㎜</a:t>
            </a:r>
            <a:r>
              <a:rPr lang="ja-JP" altLang="en-US" sz="3200" dirty="0">
                <a:solidFill>
                  <a:srgbClr val="000000"/>
                </a:solidFill>
                <a:latin typeface="游ゴシック Medium" panose="020B0500000000000000" pitchFamily="50" charset="-128"/>
                <a:ea typeface="游ゴシック Medium" panose="020B0500000000000000" pitchFamily="50" charset="-128"/>
              </a:rPr>
              <a:t>の円（月）を作る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pic>
        <p:nvPicPr>
          <p:cNvPr id="9" name="図 8">
            <a:extLst>
              <a:ext uri="{FF2B5EF4-FFF2-40B4-BE49-F238E27FC236}">
                <a16:creationId xmlns:a16="http://schemas.microsoft.com/office/drawing/2014/main" id="{2322F195-978C-4594-8A31-D0361178C35A}"/>
              </a:ext>
            </a:extLst>
          </p:cNvPr>
          <p:cNvPicPr>
            <a:picLocks noChangeAspect="1"/>
          </p:cNvPicPr>
          <p:nvPr/>
        </p:nvPicPr>
        <p:blipFill>
          <a:blip r:embed="rId2"/>
          <a:stretch>
            <a:fillRect/>
          </a:stretch>
        </p:blipFill>
        <p:spPr>
          <a:xfrm>
            <a:off x="1582465" y="2231490"/>
            <a:ext cx="3065172" cy="3002604"/>
          </a:xfrm>
          <a:prstGeom prst="rect">
            <a:avLst/>
          </a:prstGeom>
        </p:spPr>
      </p:pic>
      <p:sp>
        <p:nvSpPr>
          <p:cNvPr id="5" name="テキスト ボックス 4">
            <a:extLst>
              <a:ext uri="{FF2B5EF4-FFF2-40B4-BE49-F238E27FC236}">
                <a16:creationId xmlns:a16="http://schemas.microsoft.com/office/drawing/2014/main" id="{F9702DD6-CCFA-4D41-99F8-B0639C77D59B}"/>
              </a:ext>
            </a:extLst>
          </p:cNvPr>
          <p:cNvSpPr txBox="1"/>
          <p:nvPr/>
        </p:nvSpPr>
        <p:spPr>
          <a:xfrm>
            <a:off x="5555015" y="2187106"/>
            <a:ext cx="4379560" cy="1569660"/>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長さ</a:t>
            </a:r>
            <a:r>
              <a:rPr lang="en-US" altLang="ja-JP" sz="3200" dirty="0">
                <a:solidFill>
                  <a:srgbClr val="000000"/>
                </a:solidFill>
                <a:latin typeface="游ゴシック Medium" panose="020B0500000000000000" pitchFamily="50" charset="-128"/>
                <a:ea typeface="游ゴシック Medium" panose="020B0500000000000000" pitchFamily="50" charset="-128"/>
              </a:rPr>
              <a:t>40</a:t>
            </a:r>
            <a:r>
              <a:rPr lang="ja-JP" altLang="en-US" sz="3200" dirty="0">
                <a:solidFill>
                  <a:srgbClr val="000000"/>
                </a:solidFill>
                <a:latin typeface="游ゴシック Medium" panose="020B0500000000000000" pitchFamily="50" charset="-128"/>
                <a:ea typeface="游ゴシック Medium" panose="020B0500000000000000" pitchFamily="50" charset="-128"/>
              </a:rPr>
              <a:t>㎝の布テープに</a:t>
            </a:r>
            <a:r>
              <a:rPr lang="en-US" altLang="ja-JP" sz="3200" dirty="0">
                <a:solidFill>
                  <a:srgbClr val="000000"/>
                </a:solidFill>
                <a:latin typeface="游ゴシック Medium" panose="020B0500000000000000" pitchFamily="50" charset="-128"/>
                <a:ea typeface="游ゴシック Medium" panose="020B0500000000000000" pitchFamily="50" charset="-128"/>
              </a:rPr>
              <a:t>4㎜</a:t>
            </a:r>
            <a:r>
              <a:rPr lang="ja-JP" altLang="en-US" sz="3200" dirty="0">
                <a:solidFill>
                  <a:srgbClr val="000000"/>
                </a:solidFill>
                <a:latin typeface="游ゴシック Medium" panose="020B0500000000000000" pitchFamily="50" charset="-128"/>
                <a:ea typeface="游ゴシック Medium" panose="020B0500000000000000" pitchFamily="50" charset="-128"/>
              </a:rPr>
              <a:t>と</a:t>
            </a:r>
            <a:r>
              <a:rPr lang="en-US" altLang="ja-JP" sz="3200" dirty="0">
                <a:solidFill>
                  <a:srgbClr val="000000"/>
                </a:solidFill>
                <a:latin typeface="游ゴシック Medium" panose="020B0500000000000000" pitchFamily="50" charset="-128"/>
                <a:ea typeface="游ゴシック Medium" panose="020B0500000000000000" pitchFamily="50" charset="-128"/>
              </a:rPr>
              <a:t>3㎜</a:t>
            </a:r>
            <a:r>
              <a:rPr lang="ja-JP" altLang="en-US" sz="3200" dirty="0">
                <a:solidFill>
                  <a:srgbClr val="000000"/>
                </a:solidFill>
                <a:latin typeface="游ゴシック Medium" panose="020B0500000000000000" pitchFamily="50" charset="-128"/>
                <a:ea typeface="游ゴシック Medium" panose="020B0500000000000000" pitchFamily="50" charset="-128"/>
              </a:rPr>
              <a:t>のシールを重ねて貼ります。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E9D49DE4-F661-4FC2-9D4A-827CA8422461}"/>
              </a:ext>
            </a:extLst>
          </p:cNvPr>
          <p:cNvSpPr txBox="1"/>
          <p:nvPr/>
        </p:nvSpPr>
        <p:spPr>
          <a:xfrm>
            <a:off x="5555015" y="4142030"/>
            <a:ext cx="4379560" cy="584775"/>
          </a:xfrm>
          <a:prstGeom prst="rect">
            <a:avLst/>
          </a:prstGeom>
          <a:noFill/>
        </p:spPr>
        <p:txBody>
          <a:bodyPr wrap="square">
            <a:spAutoFit/>
          </a:bodyPr>
          <a:lstStyle/>
          <a:p>
            <a:pPr algn="just"/>
            <a:r>
              <a:rPr lang="en-US" altLang="ja-JP" sz="3200" dirty="0">
                <a:solidFill>
                  <a:srgbClr val="000000"/>
                </a:solidFill>
                <a:latin typeface="游ゴシック Medium" panose="020B0500000000000000" pitchFamily="50" charset="-128"/>
                <a:ea typeface="游ゴシック Medium" panose="020B0500000000000000" pitchFamily="50" charset="-128"/>
              </a:rPr>
              <a:t>3.5㎜</a:t>
            </a:r>
            <a:r>
              <a:rPr lang="ja-JP" altLang="en-US" sz="3200" dirty="0">
                <a:solidFill>
                  <a:srgbClr val="000000"/>
                </a:solidFill>
                <a:latin typeface="游ゴシック Medium" panose="020B0500000000000000" pitchFamily="50" charset="-128"/>
                <a:ea typeface="游ゴシック Medium" panose="020B0500000000000000" pitchFamily="50" charset="-128"/>
              </a:rPr>
              <a:t>の円が月です。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51694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1077218"/>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１億分の１の模型</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　地球から３８㎝離れた</a:t>
            </a:r>
            <a:r>
              <a:rPr lang="en-US" altLang="ja-JP" sz="3200" dirty="0">
                <a:solidFill>
                  <a:srgbClr val="000000"/>
                </a:solidFill>
                <a:latin typeface="游ゴシック Medium" panose="020B0500000000000000" pitchFamily="50" charset="-128"/>
                <a:ea typeface="游ゴシック Medium" panose="020B0500000000000000" pitchFamily="50" charset="-128"/>
              </a:rPr>
              <a:t>3.5㎜</a:t>
            </a:r>
            <a:r>
              <a:rPr lang="ja-JP" altLang="en-US" sz="3200" dirty="0">
                <a:solidFill>
                  <a:srgbClr val="000000"/>
                </a:solidFill>
                <a:latin typeface="游ゴシック Medium" panose="020B0500000000000000" pitchFamily="50" charset="-128"/>
                <a:ea typeface="游ゴシック Medium" panose="020B0500000000000000" pitchFamily="50" charset="-128"/>
              </a:rPr>
              <a:t>の円（月）を作る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F9702DD6-CCFA-4D41-99F8-B0639C77D59B}"/>
              </a:ext>
            </a:extLst>
          </p:cNvPr>
          <p:cNvSpPr txBox="1"/>
          <p:nvPr/>
        </p:nvSpPr>
        <p:spPr>
          <a:xfrm>
            <a:off x="7134148" y="1732500"/>
            <a:ext cx="4550200" cy="2062103"/>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布テープの両端を</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を片方ずつの手で持つと残りのテープの長さが</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38㎝</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となります。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pic>
        <p:nvPicPr>
          <p:cNvPr id="3" name="図 2">
            <a:extLst>
              <a:ext uri="{FF2B5EF4-FFF2-40B4-BE49-F238E27FC236}">
                <a16:creationId xmlns:a16="http://schemas.microsoft.com/office/drawing/2014/main" id="{DF76AB29-65E3-4515-B04A-B5C2DAAA4E0B}"/>
              </a:ext>
            </a:extLst>
          </p:cNvPr>
          <p:cNvPicPr>
            <a:picLocks noChangeAspect="1"/>
          </p:cNvPicPr>
          <p:nvPr/>
        </p:nvPicPr>
        <p:blipFill>
          <a:blip r:embed="rId2"/>
          <a:stretch>
            <a:fillRect/>
          </a:stretch>
        </p:blipFill>
        <p:spPr>
          <a:xfrm>
            <a:off x="0" y="1620000"/>
            <a:ext cx="7029297" cy="4785775"/>
          </a:xfrm>
          <a:prstGeom prst="rect">
            <a:avLst/>
          </a:prstGeom>
        </p:spPr>
      </p:pic>
    </p:spTree>
    <p:extLst>
      <p:ext uri="{BB962C8B-B14F-4D97-AF65-F5344CB8AC3E}">
        <p14:creationId xmlns:p14="http://schemas.microsoft.com/office/powerpoint/2010/main" val="377638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1077218"/>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１億分の１の模型</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　地球から３８㎝離れた</a:t>
            </a:r>
            <a:r>
              <a:rPr lang="en-US" altLang="ja-JP" sz="3200" dirty="0">
                <a:solidFill>
                  <a:srgbClr val="000000"/>
                </a:solidFill>
                <a:latin typeface="游ゴシック Medium" panose="020B0500000000000000" pitchFamily="50" charset="-128"/>
                <a:ea typeface="游ゴシック Medium" panose="020B0500000000000000" pitchFamily="50" charset="-128"/>
              </a:rPr>
              <a:t>3.5㎜</a:t>
            </a:r>
            <a:r>
              <a:rPr lang="ja-JP" altLang="en-US" sz="3200" dirty="0">
                <a:solidFill>
                  <a:srgbClr val="000000"/>
                </a:solidFill>
                <a:latin typeface="游ゴシック Medium" panose="020B0500000000000000" pitchFamily="50" charset="-128"/>
                <a:ea typeface="游ゴシック Medium" panose="020B0500000000000000" pitchFamily="50" charset="-128"/>
              </a:rPr>
              <a:t>の円（月）を作る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F9702DD6-CCFA-4D41-99F8-B0639C77D59B}"/>
              </a:ext>
            </a:extLst>
          </p:cNvPr>
          <p:cNvSpPr txBox="1"/>
          <p:nvPr/>
        </p:nvSpPr>
        <p:spPr>
          <a:xfrm>
            <a:off x="7134148" y="1580100"/>
            <a:ext cx="4550200" cy="304698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シールが貼ってない布テープの端を頬に付けてテープをピンと張ると、</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38㎝</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離れたところに</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3.5㎜</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の円（シール）がきます。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pic>
        <p:nvPicPr>
          <p:cNvPr id="3" name="図 2">
            <a:extLst>
              <a:ext uri="{FF2B5EF4-FFF2-40B4-BE49-F238E27FC236}">
                <a16:creationId xmlns:a16="http://schemas.microsoft.com/office/drawing/2014/main" id="{DF76AB29-65E3-4515-B04A-B5C2DAAA4E0B}"/>
              </a:ext>
            </a:extLst>
          </p:cNvPr>
          <p:cNvPicPr>
            <a:picLocks noChangeAspect="1"/>
          </p:cNvPicPr>
          <p:nvPr/>
        </p:nvPicPr>
        <p:blipFill>
          <a:blip r:embed="rId2"/>
          <a:stretch>
            <a:fillRect/>
          </a:stretch>
        </p:blipFill>
        <p:spPr>
          <a:xfrm>
            <a:off x="0" y="1620000"/>
            <a:ext cx="7029297" cy="4785775"/>
          </a:xfrm>
          <a:prstGeom prst="rect">
            <a:avLst/>
          </a:prstGeom>
        </p:spPr>
      </p:pic>
    </p:spTree>
    <p:extLst>
      <p:ext uri="{BB962C8B-B14F-4D97-AF65-F5344CB8AC3E}">
        <p14:creationId xmlns:p14="http://schemas.microsoft.com/office/powerpoint/2010/main" val="68029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584775"/>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太陽は、</a:t>
            </a:r>
            <a:r>
              <a:rPr lang="en-US" altLang="ja-JP" sz="3200" dirty="0">
                <a:solidFill>
                  <a:srgbClr val="000000"/>
                </a:solidFill>
                <a:latin typeface="游ゴシック Medium" panose="020B0500000000000000" pitchFamily="50" charset="-128"/>
                <a:ea typeface="游ゴシック Medium" panose="020B0500000000000000" pitchFamily="50" charset="-128"/>
              </a:rPr>
              <a:t>B</a:t>
            </a:r>
            <a:r>
              <a:rPr lang="ja-JP" altLang="en-US" sz="3200" dirty="0">
                <a:solidFill>
                  <a:srgbClr val="000000"/>
                </a:solidFill>
                <a:latin typeface="游ゴシック Medium" panose="020B0500000000000000" pitchFamily="50" charset="-128"/>
                <a:ea typeface="游ゴシック Medium" panose="020B0500000000000000" pitchFamily="50" charset="-128"/>
              </a:rPr>
              <a:t>紙を貼り合わせて、</a:t>
            </a:r>
            <a:r>
              <a:rPr lang="en-US" altLang="ja-JP" sz="3200" dirty="0">
                <a:solidFill>
                  <a:srgbClr val="000000"/>
                </a:solidFill>
                <a:latin typeface="游ゴシック Medium" panose="020B0500000000000000" pitchFamily="50" charset="-128"/>
                <a:ea typeface="游ゴシック Medium" panose="020B0500000000000000" pitchFamily="50" charset="-128"/>
              </a:rPr>
              <a:t>140㎝</a:t>
            </a:r>
            <a:r>
              <a:rPr lang="ja-JP" altLang="en-US" sz="3200" dirty="0">
                <a:solidFill>
                  <a:srgbClr val="000000"/>
                </a:solidFill>
                <a:latin typeface="游ゴシック Medium" panose="020B0500000000000000" pitchFamily="50" charset="-128"/>
                <a:ea typeface="游ゴシック Medium" panose="020B0500000000000000" pitchFamily="50" charset="-128"/>
              </a:rPr>
              <a:t>の円を作ります。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13" name="テキスト ボックス 12">
            <a:extLst>
              <a:ext uri="{FF2B5EF4-FFF2-40B4-BE49-F238E27FC236}">
                <a16:creationId xmlns:a16="http://schemas.microsoft.com/office/drawing/2014/main" id="{4484A9DF-09E1-4A1A-BD1B-3600C7905EF8}"/>
              </a:ext>
            </a:extLst>
          </p:cNvPr>
          <p:cNvSpPr txBox="1"/>
          <p:nvPr/>
        </p:nvSpPr>
        <p:spPr>
          <a:xfrm>
            <a:off x="8283824" y="1913511"/>
            <a:ext cx="3363649" cy="2062103"/>
          </a:xfrm>
          <a:prstGeom prst="rect">
            <a:avLst/>
          </a:prstGeom>
          <a:noFill/>
        </p:spPr>
        <p:txBody>
          <a:bodyPr wrap="square">
            <a:spAutoFit/>
          </a:bodyPr>
          <a:lstStyle/>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3.5㎜</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の円と</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140㎝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の円が同じ大きさになるまで、離れる。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pic>
        <p:nvPicPr>
          <p:cNvPr id="14" name="図 13">
            <a:extLst>
              <a:ext uri="{FF2B5EF4-FFF2-40B4-BE49-F238E27FC236}">
                <a16:creationId xmlns:a16="http://schemas.microsoft.com/office/drawing/2014/main" id="{1CEF2B82-93F8-4571-8136-92A95A9CA79C}"/>
              </a:ext>
            </a:extLst>
          </p:cNvPr>
          <p:cNvPicPr>
            <a:picLocks noChangeAspect="1"/>
          </p:cNvPicPr>
          <p:nvPr/>
        </p:nvPicPr>
        <p:blipFill>
          <a:blip r:embed="rId2"/>
          <a:stretch>
            <a:fillRect/>
          </a:stretch>
        </p:blipFill>
        <p:spPr>
          <a:xfrm>
            <a:off x="526306" y="1111586"/>
            <a:ext cx="4760915" cy="3241386"/>
          </a:xfrm>
          <a:prstGeom prst="rect">
            <a:avLst/>
          </a:prstGeom>
        </p:spPr>
      </p:pic>
      <p:pic>
        <p:nvPicPr>
          <p:cNvPr id="12" name="図 11">
            <a:extLst>
              <a:ext uri="{FF2B5EF4-FFF2-40B4-BE49-F238E27FC236}">
                <a16:creationId xmlns:a16="http://schemas.microsoft.com/office/drawing/2014/main" id="{D6757D77-F014-4CF0-A54B-33B53B51EDF4}"/>
              </a:ext>
            </a:extLst>
          </p:cNvPr>
          <p:cNvPicPr>
            <a:picLocks noChangeAspect="1"/>
          </p:cNvPicPr>
          <p:nvPr/>
        </p:nvPicPr>
        <p:blipFill>
          <a:blip r:embed="rId3"/>
          <a:stretch>
            <a:fillRect/>
          </a:stretch>
        </p:blipFill>
        <p:spPr>
          <a:xfrm>
            <a:off x="3677975" y="3346261"/>
            <a:ext cx="4082603" cy="3326860"/>
          </a:xfrm>
          <a:prstGeom prst="rect">
            <a:avLst/>
          </a:prstGeom>
        </p:spPr>
      </p:pic>
      <p:cxnSp>
        <p:nvCxnSpPr>
          <p:cNvPr id="18" name="直線矢印コネクタ 17">
            <a:extLst>
              <a:ext uri="{FF2B5EF4-FFF2-40B4-BE49-F238E27FC236}">
                <a16:creationId xmlns:a16="http://schemas.microsoft.com/office/drawing/2014/main" id="{C7131AB6-871C-49B5-B17A-819CC442789F}"/>
              </a:ext>
            </a:extLst>
          </p:cNvPr>
          <p:cNvCxnSpPr>
            <a:cxnSpLocks/>
          </p:cNvCxnSpPr>
          <p:nvPr/>
        </p:nvCxnSpPr>
        <p:spPr>
          <a:xfrm flipH="1" flipV="1">
            <a:off x="6137125" y="5009692"/>
            <a:ext cx="2146699" cy="6448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DE6564D-8274-4862-B432-D52EBF69DF67}"/>
              </a:ext>
            </a:extLst>
          </p:cNvPr>
          <p:cNvSpPr txBox="1"/>
          <p:nvPr/>
        </p:nvSpPr>
        <p:spPr>
          <a:xfrm>
            <a:off x="8283824" y="5562775"/>
            <a:ext cx="3871806" cy="584775"/>
          </a:xfrm>
          <a:prstGeom prst="rect">
            <a:avLst/>
          </a:prstGeom>
          <a:noFill/>
        </p:spPr>
        <p:txBody>
          <a:bodyPr wrap="square">
            <a:spAutoFit/>
          </a:bodyPr>
          <a:lstStyle/>
          <a:p>
            <a:pPr algn="just"/>
            <a:r>
              <a:rPr lang="en-US" altLang="ja-JP" sz="3200" dirty="0">
                <a:solidFill>
                  <a:srgbClr val="000000"/>
                </a:solidFill>
                <a:latin typeface="游ゴシック Medium" panose="020B0500000000000000" pitchFamily="50" charset="-128"/>
                <a:ea typeface="游ゴシック Medium" panose="020B0500000000000000" pitchFamily="50" charset="-128"/>
              </a:rPr>
              <a:t>140㎝</a:t>
            </a:r>
            <a:r>
              <a:rPr lang="ja-JP" altLang="en-US" sz="3200" dirty="0">
                <a:solidFill>
                  <a:srgbClr val="000000"/>
                </a:solidFill>
                <a:latin typeface="游ゴシック Medium" panose="020B0500000000000000" pitchFamily="50" charset="-128"/>
                <a:ea typeface="游ゴシック Medium" panose="020B0500000000000000" pitchFamily="50" charset="-128"/>
              </a:rPr>
              <a:t>の円（太陽）</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1951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6373D45-F948-406A-A343-498778DBEC2C}"/>
              </a:ext>
            </a:extLst>
          </p:cNvPr>
          <p:cNvSpPr txBox="1"/>
          <p:nvPr/>
        </p:nvSpPr>
        <p:spPr>
          <a:xfrm>
            <a:off x="566737" y="406241"/>
            <a:ext cx="4886325" cy="584775"/>
          </a:xfrm>
          <a:prstGeom prst="rect">
            <a:avLst/>
          </a:prstGeom>
          <a:noFill/>
        </p:spPr>
        <p:txBody>
          <a:bodyPr wrap="square" rtlCol="0">
            <a:spAutoFit/>
          </a:bodyPr>
          <a:lstStyle/>
          <a:p>
            <a:r>
              <a:rPr kumimoji="1" lang="ja-JP" altLang="en-US" sz="3200" b="1" dirty="0"/>
              <a:t>１　はじめに</a:t>
            </a:r>
          </a:p>
        </p:txBody>
      </p:sp>
      <p:sp>
        <p:nvSpPr>
          <p:cNvPr id="4" name="テキスト ボックス 3">
            <a:extLst>
              <a:ext uri="{FF2B5EF4-FFF2-40B4-BE49-F238E27FC236}">
                <a16:creationId xmlns:a16="http://schemas.microsoft.com/office/drawing/2014/main" id="{D4B54300-2E88-49C6-8E7C-DC9020647E3F}"/>
              </a:ext>
            </a:extLst>
          </p:cNvPr>
          <p:cNvSpPr txBox="1"/>
          <p:nvPr/>
        </p:nvSpPr>
        <p:spPr>
          <a:xfrm>
            <a:off x="500062" y="1238791"/>
            <a:ext cx="11160000" cy="1077218"/>
          </a:xfrm>
          <a:prstGeom prst="rect">
            <a:avLst/>
          </a:prstGeom>
          <a:noFill/>
        </p:spPr>
        <p:txBody>
          <a:bodyPr wrap="square">
            <a:spAutoFit/>
          </a:bodyPr>
          <a:lstStyle/>
          <a:p>
            <a:pPr algn="l"/>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６年生「月と太陽」の指導はたいへん難しい。</a:t>
            </a:r>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l"/>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　その難しさを３点に整理し、その解決方法を考えました。</a:t>
            </a:r>
          </a:p>
        </p:txBody>
      </p:sp>
      <p:sp>
        <p:nvSpPr>
          <p:cNvPr id="5" name="テキスト ボックス 4">
            <a:extLst>
              <a:ext uri="{FF2B5EF4-FFF2-40B4-BE49-F238E27FC236}">
                <a16:creationId xmlns:a16="http://schemas.microsoft.com/office/drawing/2014/main" id="{6B46AAF5-A56C-4ADE-A5F0-E85790058632}"/>
              </a:ext>
            </a:extLst>
          </p:cNvPr>
          <p:cNvSpPr txBox="1"/>
          <p:nvPr/>
        </p:nvSpPr>
        <p:spPr>
          <a:xfrm>
            <a:off x="5124450" y="406241"/>
            <a:ext cx="4886325" cy="584775"/>
          </a:xfrm>
          <a:prstGeom prst="rect">
            <a:avLst/>
          </a:prstGeom>
          <a:noFill/>
        </p:spPr>
        <p:txBody>
          <a:bodyPr wrap="square" rtlCol="0">
            <a:spAutoFit/>
          </a:bodyPr>
          <a:lstStyle/>
          <a:p>
            <a:r>
              <a:rPr kumimoji="1" lang="ja-JP" altLang="en-US" sz="3200" b="1" dirty="0"/>
              <a:t>－ここがポイント－</a:t>
            </a:r>
          </a:p>
        </p:txBody>
      </p:sp>
      <p:sp>
        <p:nvSpPr>
          <p:cNvPr id="7" name="テキスト ボックス 6">
            <a:extLst>
              <a:ext uri="{FF2B5EF4-FFF2-40B4-BE49-F238E27FC236}">
                <a16:creationId xmlns:a16="http://schemas.microsoft.com/office/drawing/2014/main" id="{F342BAA9-3912-413F-994B-6D16ACA225E1}"/>
              </a:ext>
            </a:extLst>
          </p:cNvPr>
          <p:cNvSpPr txBox="1"/>
          <p:nvPr/>
        </p:nvSpPr>
        <p:spPr>
          <a:xfrm>
            <a:off x="566737" y="2563784"/>
            <a:ext cx="11160000" cy="584775"/>
          </a:xfrm>
          <a:prstGeom prst="rect">
            <a:avLst/>
          </a:prstGeom>
          <a:noFill/>
        </p:spPr>
        <p:txBody>
          <a:bodyPr wrap="square">
            <a:spAutoFit/>
          </a:bodyPr>
          <a:lstStyle/>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① 月の観察は、いつ、どのようにさせるか。</a:t>
            </a:r>
          </a:p>
        </p:txBody>
      </p:sp>
      <p:sp>
        <p:nvSpPr>
          <p:cNvPr id="8" name="テキスト ボックス 7">
            <a:extLst>
              <a:ext uri="{FF2B5EF4-FFF2-40B4-BE49-F238E27FC236}">
                <a16:creationId xmlns:a16="http://schemas.microsoft.com/office/drawing/2014/main" id="{3A3CD7BB-046E-45D7-A533-2616C6296B7C}"/>
              </a:ext>
            </a:extLst>
          </p:cNvPr>
          <p:cNvSpPr txBox="1"/>
          <p:nvPr/>
        </p:nvSpPr>
        <p:spPr>
          <a:xfrm>
            <a:off x="566737" y="3412674"/>
            <a:ext cx="11160000" cy="1077218"/>
          </a:xfrm>
          <a:prstGeom prst="rect">
            <a:avLst/>
          </a:prstGeom>
          <a:noFill/>
        </p:spPr>
        <p:txBody>
          <a:bodyPr wrap="square">
            <a:spAutoFit/>
          </a:bodyPr>
          <a:lstStyle/>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② 月の形の見え方は、太陽と月の位置関係によって変わることをどのように理解させるか。</a:t>
            </a:r>
          </a:p>
        </p:txBody>
      </p:sp>
      <p:sp>
        <p:nvSpPr>
          <p:cNvPr id="10" name="テキスト ボックス 9">
            <a:extLst>
              <a:ext uri="{FF2B5EF4-FFF2-40B4-BE49-F238E27FC236}">
                <a16:creationId xmlns:a16="http://schemas.microsoft.com/office/drawing/2014/main" id="{A47A6E9C-490F-4297-8E51-344B9994C8F4}"/>
              </a:ext>
            </a:extLst>
          </p:cNvPr>
          <p:cNvSpPr txBox="1"/>
          <p:nvPr/>
        </p:nvSpPr>
        <p:spPr>
          <a:xfrm>
            <a:off x="566737" y="4783833"/>
            <a:ext cx="11160000" cy="1077218"/>
          </a:xfrm>
          <a:prstGeom prst="rect">
            <a:avLst/>
          </a:prstGeom>
          <a:noFill/>
        </p:spPr>
        <p:txBody>
          <a:bodyPr wrap="square">
            <a:spAutoFit/>
          </a:bodyPr>
          <a:lstStyle/>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③ 月の観察結果が、太陽と月とがどんな位置関係の時であったかをどのように理解させるか。</a:t>
            </a:r>
          </a:p>
        </p:txBody>
      </p:sp>
    </p:spTree>
    <p:extLst>
      <p:ext uri="{BB962C8B-B14F-4D97-AF65-F5344CB8AC3E}">
        <p14:creationId xmlns:p14="http://schemas.microsoft.com/office/powerpoint/2010/main" val="18609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353943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答えは</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140㎝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の円（太陽）から</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150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ｍ離れたところです。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140㎝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の円と</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3.5㎜</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の円がほぼ同じ大きさにみえるためには</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150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ｍ離れる必要があります。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私が勤務していた小学校では、運動場を遙かに超えていきました。</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pic>
        <p:nvPicPr>
          <p:cNvPr id="4" name="図 3">
            <a:extLst>
              <a:ext uri="{FF2B5EF4-FFF2-40B4-BE49-F238E27FC236}">
                <a16:creationId xmlns:a16="http://schemas.microsoft.com/office/drawing/2014/main" id="{38448C15-64CA-4621-A791-8E38024BFB64}"/>
              </a:ext>
            </a:extLst>
          </p:cNvPr>
          <p:cNvPicPr>
            <a:picLocks noChangeAspect="1"/>
          </p:cNvPicPr>
          <p:nvPr/>
        </p:nvPicPr>
        <p:blipFill>
          <a:blip r:embed="rId2"/>
          <a:stretch>
            <a:fillRect/>
          </a:stretch>
        </p:blipFill>
        <p:spPr>
          <a:xfrm>
            <a:off x="3788409" y="3429000"/>
            <a:ext cx="4868249" cy="2986405"/>
          </a:xfrm>
          <a:prstGeom prst="rect">
            <a:avLst/>
          </a:prstGeom>
        </p:spPr>
      </p:pic>
      <p:sp>
        <p:nvSpPr>
          <p:cNvPr id="5" name="テキスト ボックス 4">
            <a:extLst>
              <a:ext uri="{FF2B5EF4-FFF2-40B4-BE49-F238E27FC236}">
                <a16:creationId xmlns:a16="http://schemas.microsoft.com/office/drawing/2014/main" id="{95D4E2D7-2F6A-4F1D-88CE-47D56C0E111E}"/>
              </a:ext>
            </a:extLst>
          </p:cNvPr>
          <p:cNvSpPr txBox="1"/>
          <p:nvPr/>
        </p:nvSpPr>
        <p:spPr>
          <a:xfrm>
            <a:off x="8430684" y="5453440"/>
            <a:ext cx="2768920" cy="584775"/>
          </a:xfrm>
          <a:prstGeom prst="rect">
            <a:avLst/>
          </a:prstGeom>
          <a:noFill/>
        </p:spPr>
        <p:txBody>
          <a:bodyPr wrap="square">
            <a:spAutoFit/>
          </a:bodyPr>
          <a:lstStyle/>
          <a:p>
            <a:pPr algn="just"/>
            <a:r>
              <a:rPr lang="en-US" altLang="ja-JP" sz="3200" b="0" i="0" u="none" strike="noStrike" baseline="0" dirty="0">
                <a:solidFill>
                  <a:srgbClr val="FF0000"/>
                </a:solidFill>
                <a:latin typeface="游ゴシック Medium" panose="020B0500000000000000" pitchFamily="50" charset="-128"/>
                <a:ea typeface="游ゴシック Medium" panose="020B0500000000000000" pitchFamily="50" charset="-128"/>
              </a:rPr>
              <a:t>140㎝</a:t>
            </a:r>
            <a:r>
              <a:rPr lang="ja-JP" altLang="en-US" sz="3200" b="0" i="0" u="none" strike="noStrike" baseline="0" dirty="0">
                <a:solidFill>
                  <a:srgbClr val="FF0000"/>
                </a:solidFill>
                <a:latin typeface="游ゴシック Medium" panose="020B0500000000000000" pitchFamily="50" charset="-128"/>
                <a:ea typeface="游ゴシック Medium" panose="020B0500000000000000" pitchFamily="50" charset="-128"/>
              </a:rPr>
              <a:t>の太陽</a:t>
            </a:r>
            <a:endParaRPr lang="en-US" altLang="ja-JP" sz="3200" dirty="0">
              <a:solidFill>
                <a:srgbClr val="FF0000"/>
              </a:solidFill>
              <a:latin typeface="游ゴシック Medium" panose="020B0500000000000000" pitchFamily="50" charset="-128"/>
              <a:ea typeface="游ゴシック Medium" panose="020B0500000000000000" pitchFamily="50" charset="-128"/>
            </a:endParaRPr>
          </a:p>
        </p:txBody>
      </p:sp>
      <p:sp>
        <p:nvSpPr>
          <p:cNvPr id="6" name="矢印: 下 5">
            <a:extLst>
              <a:ext uri="{FF2B5EF4-FFF2-40B4-BE49-F238E27FC236}">
                <a16:creationId xmlns:a16="http://schemas.microsoft.com/office/drawing/2014/main" id="{B1785400-364F-45AA-8887-2639B50ECE76}"/>
              </a:ext>
            </a:extLst>
          </p:cNvPr>
          <p:cNvSpPr/>
          <p:nvPr/>
        </p:nvSpPr>
        <p:spPr>
          <a:xfrm rot="6445660">
            <a:off x="7158940" y="4172076"/>
            <a:ext cx="325365" cy="1973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FC14276-F980-4483-82A6-4CC9E6C303CA}"/>
              </a:ext>
            </a:extLst>
          </p:cNvPr>
          <p:cNvSpPr txBox="1"/>
          <p:nvPr/>
        </p:nvSpPr>
        <p:spPr>
          <a:xfrm>
            <a:off x="1164607" y="5024921"/>
            <a:ext cx="2768920" cy="584775"/>
          </a:xfrm>
          <a:prstGeom prst="rect">
            <a:avLst/>
          </a:prstGeom>
          <a:noFill/>
        </p:spPr>
        <p:txBody>
          <a:bodyPr wrap="square">
            <a:spAutoFit/>
          </a:bodyPr>
          <a:lstStyle/>
          <a:p>
            <a:pPr algn="just"/>
            <a:r>
              <a:rPr lang="en-US" altLang="ja-JP" sz="3200" b="0" i="0" u="none" strike="noStrike" baseline="0" dirty="0">
                <a:solidFill>
                  <a:srgbClr val="FF0000"/>
                </a:solidFill>
                <a:latin typeface="游ゴシック Medium" panose="020B0500000000000000" pitchFamily="50" charset="-128"/>
                <a:ea typeface="游ゴシック Medium" panose="020B0500000000000000" pitchFamily="50" charset="-128"/>
              </a:rPr>
              <a:t>150</a:t>
            </a:r>
            <a:r>
              <a:rPr lang="ja-JP" altLang="en-US" sz="3200" b="0" i="0" u="none" strike="noStrike" baseline="0" dirty="0">
                <a:solidFill>
                  <a:srgbClr val="FF0000"/>
                </a:solidFill>
                <a:latin typeface="游ゴシック Medium" panose="020B0500000000000000" pitchFamily="50" charset="-128"/>
                <a:ea typeface="游ゴシック Medium" panose="020B0500000000000000" pitchFamily="50" charset="-128"/>
              </a:rPr>
              <a:t>ｍの円</a:t>
            </a:r>
            <a:endParaRPr lang="en-US" altLang="ja-JP" sz="3200" dirty="0">
              <a:solidFill>
                <a:srgbClr val="FF0000"/>
              </a:solidFill>
              <a:latin typeface="游ゴシック Medium" panose="020B0500000000000000" pitchFamily="50" charset="-128"/>
              <a:ea typeface="游ゴシック Medium" panose="020B0500000000000000" pitchFamily="50" charset="-128"/>
            </a:endParaRPr>
          </a:p>
        </p:txBody>
      </p:sp>
      <p:sp>
        <p:nvSpPr>
          <p:cNvPr id="8" name="矢印: 下 7">
            <a:extLst>
              <a:ext uri="{FF2B5EF4-FFF2-40B4-BE49-F238E27FC236}">
                <a16:creationId xmlns:a16="http://schemas.microsoft.com/office/drawing/2014/main" id="{53F6D5B3-8B0C-4709-B095-57D98DE262FA}"/>
              </a:ext>
            </a:extLst>
          </p:cNvPr>
          <p:cNvSpPr/>
          <p:nvPr/>
        </p:nvSpPr>
        <p:spPr>
          <a:xfrm rot="15495299">
            <a:off x="3897902" y="3631140"/>
            <a:ext cx="325365" cy="1973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01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452431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これらの課題の答えを知ると、</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地球から太陽までの距離がいかに遠いか、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大きいと思っていた地球がいかに小さいか、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宇宙がいかに広いか、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実感することができます。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987788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4031873"/>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(4)</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観察結果のまとめ</a:t>
            </a: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四人班で、それぞれが観察してきた結果を</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枚のワークシートにまとめます。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最後に、教師が撮った「月の写真」を見せて、観察結果の共有をはかります。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59346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B40102-1B28-489C-81AE-B3A44202D91C}"/>
              </a:ext>
            </a:extLst>
          </p:cNvPr>
          <p:cNvPicPr>
            <a:picLocks noChangeAspect="1"/>
          </p:cNvPicPr>
          <p:nvPr/>
        </p:nvPicPr>
        <p:blipFill>
          <a:blip r:embed="rId2"/>
          <a:stretch>
            <a:fillRect/>
          </a:stretch>
        </p:blipFill>
        <p:spPr>
          <a:xfrm>
            <a:off x="764330" y="0"/>
            <a:ext cx="4732683" cy="6858000"/>
          </a:xfrm>
          <a:prstGeom prst="rect">
            <a:avLst/>
          </a:prstGeom>
        </p:spPr>
      </p:pic>
      <p:pic>
        <p:nvPicPr>
          <p:cNvPr id="5" name="図 4">
            <a:extLst>
              <a:ext uri="{FF2B5EF4-FFF2-40B4-BE49-F238E27FC236}">
                <a16:creationId xmlns:a16="http://schemas.microsoft.com/office/drawing/2014/main" id="{288961B5-18E7-4F36-883E-5E1CF090703F}"/>
              </a:ext>
            </a:extLst>
          </p:cNvPr>
          <p:cNvPicPr>
            <a:picLocks noChangeAspect="1"/>
          </p:cNvPicPr>
          <p:nvPr/>
        </p:nvPicPr>
        <p:blipFill>
          <a:blip r:embed="rId3"/>
          <a:stretch>
            <a:fillRect/>
          </a:stretch>
        </p:blipFill>
        <p:spPr>
          <a:xfrm>
            <a:off x="6433393" y="0"/>
            <a:ext cx="4811866" cy="6858000"/>
          </a:xfrm>
          <a:prstGeom prst="rect">
            <a:avLst/>
          </a:prstGeom>
        </p:spPr>
      </p:pic>
      <p:sp>
        <p:nvSpPr>
          <p:cNvPr id="8" name="楕円 7">
            <a:extLst>
              <a:ext uri="{FF2B5EF4-FFF2-40B4-BE49-F238E27FC236}">
                <a16:creationId xmlns:a16="http://schemas.microsoft.com/office/drawing/2014/main" id="{636ACC10-FD60-43D9-9658-7D3E3445B68F}"/>
              </a:ext>
            </a:extLst>
          </p:cNvPr>
          <p:cNvSpPr/>
          <p:nvPr/>
        </p:nvSpPr>
        <p:spPr>
          <a:xfrm>
            <a:off x="7927974" y="533400"/>
            <a:ext cx="790575" cy="781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DBC16AF-676D-40DA-8F89-0E76000B00F2}"/>
              </a:ext>
            </a:extLst>
          </p:cNvPr>
          <p:cNvSpPr/>
          <p:nvPr/>
        </p:nvSpPr>
        <p:spPr>
          <a:xfrm>
            <a:off x="2598646" y="1468120"/>
            <a:ext cx="790575" cy="781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上 10">
            <a:extLst>
              <a:ext uri="{FF2B5EF4-FFF2-40B4-BE49-F238E27FC236}">
                <a16:creationId xmlns:a16="http://schemas.microsoft.com/office/drawing/2014/main" id="{A3DB9238-1375-4C12-8B67-63A721024EA5}"/>
              </a:ext>
            </a:extLst>
          </p:cNvPr>
          <p:cNvSpPr/>
          <p:nvPr/>
        </p:nvSpPr>
        <p:spPr>
          <a:xfrm rot="4165160">
            <a:off x="5562626" y="48370"/>
            <a:ext cx="790575" cy="26372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7EAC3C1-4AAD-44EA-93CF-1170810210FA}"/>
              </a:ext>
            </a:extLst>
          </p:cNvPr>
          <p:cNvSpPr txBox="1"/>
          <p:nvPr/>
        </p:nvSpPr>
        <p:spPr>
          <a:xfrm rot="20517010">
            <a:off x="4229026" y="1981179"/>
            <a:ext cx="4135608" cy="1077218"/>
          </a:xfrm>
          <a:prstGeom prst="rect">
            <a:avLst/>
          </a:prstGeom>
          <a:solidFill>
            <a:schemeClr val="bg1"/>
          </a:solidFill>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日後、明るい部分が</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広くなっています。</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spTree>
    <p:extLst>
      <p:ext uri="{BB962C8B-B14F-4D97-AF65-F5344CB8AC3E}">
        <p14:creationId xmlns:p14="http://schemas.microsoft.com/office/powerpoint/2010/main" val="58517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6001643"/>
          </a:xfrm>
          <a:prstGeom prst="rect">
            <a:avLst/>
          </a:prstGeom>
          <a:noFill/>
        </p:spPr>
        <p:txBody>
          <a:bodyPr wrap="square">
            <a:spAutoFit/>
          </a:bodyPr>
          <a:lstStyle/>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(5)</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月の満ち欠けの実験</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月の満ち欠けの実験をする前に、次のことを理解しておく必要があります。</a:t>
            </a: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① 太陽は自ら光を放って光り輝いている。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u="none" strike="noStrike"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月は太陽の光を反射して光り輝いている。</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② 月は地球の周りを回っている。</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strike="noStrike" baseline="0" dirty="0">
                <a:solidFill>
                  <a:srgbClr val="000000"/>
                </a:solidFill>
                <a:latin typeface="游ゴシック Medium" panose="020B0500000000000000" pitchFamily="50" charset="-128"/>
                <a:ea typeface="游ゴシック Medium" panose="020B0500000000000000" pitchFamily="50" charset="-128"/>
              </a:rPr>
              <a:t>③ 太陽からくる光は平行である。</a:t>
            </a: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cxnSp>
        <p:nvCxnSpPr>
          <p:cNvPr id="4" name="直線コネクタ 3">
            <a:extLst>
              <a:ext uri="{FF2B5EF4-FFF2-40B4-BE49-F238E27FC236}">
                <a16:creationId xmlns:a16="http://schemas.microsoft.com/office/drawing/2014/main" id="{16596C61-0D6D-48D4-8497-6FB68A8F3408}"/>
              </a:ext>
            </a:extLst>
          </p:cNvPr>
          <p:cNvCxnSpPr/>
          <p:nvPr/>
        </p:nvCxnSpPr>
        <p:spPr>
          <a:xfrm>
            <a:off x="1361440" y="5740400"/>
            <a:ext cx="60350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③ 太陽からくる光は平行である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の模型で考えると理解しやすいです。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543056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B4B24C-8F8D-4E12-BE59-5149C80A7365}"/>
              </a:ext>
            </a:extLst>
          </p:cNvPr>
          <p:cNvSpPr txBox="1"/>
          <p:nvPr/>
        </p:nvSpPr>
        <p:spPr>
          <a:xfrm>
            <a:off x="570860" y="463165"/>
            <a:ext cx="8326125" cy="584775"/>
          </a:xfrm>
          <a:prstGeom prst="rect">
            <a:avLst/>
          </a:prstGeom>
          <a:noFill/>
          <a:ln w="22225">
            <a:solidFill>
              <a:schemeClr val="tx1"/>
            </a:solid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太陽・月・地球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の模型イメージ</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8" name="楕円 7">
            <a:extLst>
              <a:ext uri="{FF2B5EF4-FFF2-40B4-BE49-F238E27FC236}">
                <a16:creationId xmlns:a16="http://schemas.microsoft.com/office/drawing/2014/main" id="{C1865276-26B2-4BE7-99A1-AAAF9F36F5AC}"/>
              </a:ext>
            </a:extLst>
          </p:cNvPr>
          <p:cNvSpPr/>
          <p:nvPr/>
        </p:nvSpPr>
        <p:spPr>
          <a:xfrm>
            <a:off x="2872724" y="3618518"/>
            <a:ext cx="468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6E10ACE-AFAF-45D4-9792-92A0BB3B0499}"/>
              </a:ext>
            </a:extLst>
          </p:cNvPr>
          <p:cNvSpPr/>
          <p:nvPr/>
        </p:nvSpPr>
        <p:spPr>
          <a:xfrm>
            <a:off x="3034722" y="2371435"/>
            <a:ext cx="180000" cy="180000"/>
          </a:xfrm>
          <a:prstGeom prst="ellipse">
            <a:avLst/>
          </a:prstGeom>
          <a:solidFill>
            <a:srgbClr val="FFFF00"/>
          </a:solid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A15DF2A-E357-4365-B946-F36ACF552805}"/>
              </a:ext>
            </a:extLst>
          </p:cNvPr>
          <p:cNvSpPr/>
          <p:nvPr/>
        </p:nvSpPr>
        <p:spPr>
          <a:xfrm>
            <a:off x="10597641" y="3516070"/>
            <a:ext cx="720000" cy="720000"/>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29C1A64-61DA-4046-9469-49107AE3FD3A}"/>
              </a:ext>
            </a:extLst>
          </p:cNvPr>
          <p:cNvSpPr txBox="1"/>
          <p:nvPr/>
        </p:nvSpPr>
        <p:spPr>
          <a:xfrm>
            <a:off x="2872724" y="1748453"/>
            <a:ext cx="2560320"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月：３</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５㎜</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17" name="テキスト ボックス 16">
            <a:extLst>
              <a:ext uri="{FF2B5EF4-FFF2-40B4-BE49-F238E27FC236}">
                <a16:creationId xmlns:a16="http://schemas.microsoft.com/office/drawing/2014/main" id="{12ACCF2E-3657-4390-A683-0FF603EE4779}"/>
              </a:ext>
            </a:extLst>
          </p:cNvPr>
          <p:cNvSpPr txBox="1"/>
          <p:nvPr/>
        </p:nvSpPr>
        <p:spPr>
          <a:xfrm>
            <a:off x="2793204" y="4236070"/>
            <a:ext cx="2922521"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地球：１</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３㎝</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18" name="テキスト ボックス 17">
            <a:extLst>
              <a:ext uri="{FF2B5EF4-FFF2-40B4-BE49-F238E27FC236}">
                <a16:creationId xmlns:a16="http://schemas.microsoft.com/office/drawing/2014/main" id="{D49AA7ED-2BC7-4A5F-9D61-F975FC69AE67}"/>
              </a:ext>
            </a:extLst>
          </p:cNvPr>
          <p:cNvSpPr txBox="1"/>
          <p:nvPr/>
        </p:nvSpPr>
        <p:spPr>
          <a:xfrm>
            <a:off x="8388282" y="2702726"/>
            <a:ext cx="3328603"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太陽：１４０㎝</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19" name="テキスト ボックス 18">
            <a:extLst>
              <a:ext uri="{FF2B5EF4-FFF2-40B4-BE49-F238E27FC236}">
                <a16:creationId xmlns:a16="http://schemas.microsoft.com/office/drawing/2014/main" id="{2567FA39-062D-4BCB-831D-6C843FBB6D92}"/>
              </a:ext>
            </a:extLst>
          </p:cNvPr>
          <p:cNvSpPr txBox="1"/>
          <p:nvPr/>
        </p:nvSpPr>
        <p:spPr>
          <a:xfrm>
            <a:off x="2096645" y="5696972"/>
            <a:ext cx="8310281"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ここでは、大きさは重要ではありません</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9000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B4B24C-8F8D-4E12-BE59-5149C80A7365}"/>
              </a:ext>
            </a:extLst>
          </p:cNvPr>
          <p:cNvSpPr txBox="1"/>
          <p:nvPr/>
        </p:nvSpPr>
        <p:spPr>
          <a:xfrm>
            <a:off x="570860" y="463165"/>
            <a:ext cx="8326125" cy="584775"/>
          </a:xfrm>
          <a:prstGeom prst="rect">
            <a:avLst/>
          </a:prstGeom>
          <a:noFill/>
          <a:ln w="22225">
            <a:solidFill>
              <a:schemeClr val="tx1"/>
            </a:solid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太陽・月・地球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の模型イメージ</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96512F1A-9FC6-4722-AF66-D2E33029268F}"/>
              </a:ext>
            </a:extLst>
          </p:cNvPr>
          <p:cNvSpPr txBox="1"/>
          <p:nvPr/>
        </p:nvSpPr>
        <p:spPr>
          <a:xfrm>
            <a:off x="996436" y="5867361"/>
            <a:ext cx="9766802"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月の公転軌道の直径３８㎝</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２＝７６㎝</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8" name="楕円 7">
            <a:extLst>
              <a:ext uri="{FF2B5EF4-FFF2-40B4-BE49-F238E27FC236}">
                <a16:creationId xmlns:a16="http://schemas.microsoft.com/office/drawing/2014/main" id="{C1865276-26B2-4BE7-99A1-AAAF9F36F5AC}"/>
              </a:ext>
            </a:extLst>
          </p:cNvPr>
          <p:cNvSpPr/>
          <p:nvPr/>
        </p:nvSpPr>
        <p:spPr>
          <a:xfrm>
            <a:off x="2872724" y="3618518"/>
            <a:ext cx="468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6E10ACE-AFAF-45D4-9792-92A0BB3B0499}"/>
              </a:ext>
            </a:extLst>
          </p:cNvPr>
          <p:cNvSpPr/>
          <p:nvPr/>
        </p:nvSpPr>
        <p:spPr>
          <a:xfrm>
            <a:off x="3034722" y="2371435"/>
            <a:ext cx="180000" cy="180000"/>
          </a:xfrm>
          <a:prstGeom prst="ellipse">
            <a:avLst/>
          </a:prstGeom>
          <a:solidFill>
            <a:srgbClr val="FFFF00"/>
          </a:solid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A15DF2A-E357-4365-B946-F36ACF552805}"/>
              </a:ext>
            </a:extLst>
          </p:cNvPr>
          <p:cNvSpPr/>
          <p:nvPr/>
        </p:nvSpPr>
        <p:spPr>
          <a:xfrm>
            <a:off x="10597641" y="3516070"/>
            <a:ext cx="720000" cy="720000"/>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F553A7C-6C16-4696-A4B5-2EE9ACF2DCDE}"/>
              </a:ext>
            </a:extLst>
          </p:cNvPr>
          <p:cNvSpPr/>
          <p:nvPr/>
        </p:nvSpPr>
        <p:spPr>
          <a:xfrm>
            <a:off x="1666724" y="2436070"/>
            <a:ext cx="2880000" cy="288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BEB4D77A-BA74-40C6-ACC4-F367DD8920F7}"/>
              </a:ext>
            </a:extLst>
          </p:cNvPr>
          <p:cNvPicPr>
            <a:picLocks noChangeAspect="1"/>
          </p:cNvPicPr>
          <p:nvPr/>
        </p:nvPicPr>
        <p:blipFill>
          <a:blip r:embed="rId2"/>
          <a:stretch>
            <a:fillRect/>
          </a:stretch>
        </p:blipFill>
        <p:spPr>
          <a:xfrm>
            <a:off x="3034722" y="5220000"/>
            <a:ext cx="195089" cy="201185"/>
          </a:xfrm>
          <a:prstGeom prst="rect">
            <a:avLst/>
          </a:prstGeom>
        </p:spPr>
      </p:pic>
      <p:sp>
        <p:nvSpPr>
          <p:cNvPr id="25" name="テキスト ボックス 24">
            <a:extLst>
              <a:ext uri="{FF2B5EF4-FFF2-40B4-BE49-F238E27FC236}">
                <a16:creationId xmlns:a16="http://schemas.microsoft.com/office/drawing/2014/main" id="{DBB46A97-2170-4139-A9D6-2E41CB6617DC}"/>
              </a:ext>
            </a:extLst>
          </p:cNvPr>
          <p:cNvSpPr txBox="1"/>
          <p:nvPr/>
        </p:nvSpPr>
        <p:spPr>
          <a:xfrm>
            <a:off x="134846" y="1407818"/>
            <a:ext cx="5475756" cy="1077218"/>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月の公転軌道</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の直径</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pic>
        <p:nvPicPr>
          <p:cNvPr id="12" name="図 11">
            <a:extLst>
              <a:ext uri="{FF2B5EF4-FFF2-40B4-BE49-F238E27FC236}">
                <a16:creationId xmlns:a16="http://schemas.microsoft.com/office/drawing/2014/main" id="{F1C19401-91FF-44C9-8CB4-E707D5F9AF6C}"/>
              </a:ext>
            </a:extLst>
          </p:cNvPr>
          <p:cNvPicPr>
            <a:picLocks noChangeAspect="1"/>
          </p:cNvPicPr>
          <p:nvPr/>
        </p:nvPicPr>
        <p:blipFill>
          <a:blip r:embed="rId3"/>
          <a:stretch>
            <a:fillRect/>
          </a:stretch>
        </p:blipFill>
        <p:spPr>
          <a:xfrm>
            <a:off x="3340724" y="2705382"/>
            <a:ext cx="4572396" cy="853514"/>
          </a:xfrm>
          <a:prstGeom prst="rect">
            <a:avLst/>
          </a:prstGeom>
        </p:spPr>
      </p:pic>
      <p:sp>
        <p:nvSpPr>
          <p:cNvPr id="17" name="矢印: 上下 16">
            <a:extLst>
              <a:ext uri="{FF2B5EF4-FFF2-40B4-BE49-F238E27FC236}">
                <a16:creationId xmlns:a16="http://schemas.microsoft.com/office/drawing/2014/main" id="{1D0AD5D1-B6E1-4993-9B27-0D8DC98507C8}"/>
              </a:ext>
            </a:extLst>
          </p:cNvPr>
          <p:cNvSpPr/>
          <p:nvPr/>
        </p:nvSpPr>
        <p:spPr>
          <a:xfrm>
            <a:off x="3160932" y="2459151"/>
            <a:ext cx="400878" cy="12655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A9F5A6E-8738-402C-9778-FDE490AE99CF}"/>
              </a:ext>
            </a:extLst>
          </p:cNvPr>
          <p:cNvSpPr txBox="1"/>
          <p:nvPr/>
        </p:nvSpPr>
        <p:spPr>
          <a:xfrm>
            <a:off x="1360202" y="1900261"/>
            <a:ext cx="1631632"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７６㎝</a:t>
            </a:r>
            <a:endParaRPr lang="ja-JP" altLang="en-US" dirty="0"/>
          </a:p>
        </p:txBody>
      </p:sp>
      <p:pic>
        <p:nvPicPr>
          <p:cNvPr id="21" name="図 20">
            <a:extLst>
              <a:ext uri="{FF2B5EF4-FFF2-40B4-BE49-F238E27FC236}">
                <a16:creationId xmlns:a16="http://schemas.microsoft.com/office/drawing/2014/main" id="{191A1F66-9A29-4C3D-9F25-919249B5AF6E}"/>
              </a:ext>
            </a:extLst>
          </p:cNvPr>
          <p:cNvPicPr>
            <a:picLocks noChangeAspect="1"/>
          </p:cNvPicPr>
          <p:nvPr/>
        </p:nvPicPr>
        <p:blipFill>
          <a:blip r:embed="rId4"/>
          <a:stretch>
            <a:fillRect/>
          </a:stretch>
        </p:blipFill>
        <p:spPr>
          <a:xfrm>
            <a:off x="638842" y="2468227"/>
            <a:ext cx="483803" cy="2952957"/>
          </a:xfrm>
          <a:prstGeom prst="rect">
            <a:avLst/>
          </a:prstGeom>
        </p:spPr>
      </p:pic>
    </p:spTree>
    <p:extLst>
      <p:ext uri="{BB962C8B-B14F-4D97-AF65-F5344CB8AC3E}">
        <p14:creationId xmlns:p14="http://schemas.microsoft.com/office/powerpoint/2010/main" val="385378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5" grpId="0"/>
      <p:bldP spid="17" grpId="0" animBg="1"/>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B4B24C-8F8D-4E12-BE59-5149C80A7365}"/>
              </a:ext>
            </a:extLst>
          </p:cNvPr>
          <p:cNvSpPr txBox="1"/>
          <p:nvPr/>
        </p:nvSpPr>
        <p:spPr>
          <a:xfrm>
            <a:off x="570860" y="463165"/>
            <a:ext cx="8326125" cy="584775"/>
          </a:xfrm>
          <a:prstGeom prst="rect">
            <a:avLst/>
          </a:prstGeom>
          <a:noFill/>
          <a:ln w="22225">
            <a:solidFill>
              <a:schemeClr val="tx1"/>
            </a:solid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太陽・月・地球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の模型イメージ</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FDCEED8C-6E89-4E5B-831E-420A3665D21C}"/>
              </a:ext>
            </a:extLst>
          </p:cNvPr>
          <p:cNvSpPr txBox="1"/>
          <p:nvPr/>
        </p:nvSpPr>
        <p:spPr>
          <a:xfrm>
            <a:off x="4947602" y="3949647"/>
            <a:ext cx="5249161"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太陽までの距離１５０ｍ</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8" name="楕円 7">
            <a:extLst>
              <a:ext uri="{FF2B5EF4-FFF2-40B4-BE49-F238E27FC236}">
                <a16:creationId xmlns:a16="http://schemas.microsoft.com/office/drawing/2014/main" id="{C1865276-26B2-4BE7-99A1-AAAF9F36F5AC}"/>
              </a:ext>
            </a:extLst>
          </p:cNvPr>
          <p:cNvSpPr/>
          <p:nvPr/>
        </p:nvSpPr>
        <p:spPr>
          <a:xfrm>
            <a:off x="2872724" y="3618518"/>
            <a:ext cx="468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6E10ACE-AFAF-45D4-9792-92A0BB3B0499}"/>
              </a:ext>
            </a:extLst>
          </p:cNvPr>
          <p:cNvSpPr/>
          <p:nvPr/>
        </p:nvSpPr>
        <p:spPr>
          <a:xfrm>
            <a:off x="3034722" y="2371435"/>
            <a:ext cx="180000" cy="180000"/>
          </a:xfrm>
          <a:prstGeom prst="ellipse">
            <a:avLst/>
          </a:prstGeom>
          <a:solidFill>
            <a:srgbClr val="FFFF00"/>
          </a:solid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A15DF2A-E357-4365-B946-F36ACF552805}"/>
              </a:ext>
            </a:extLst>
          </p:cNvPr>
          <p:cNvSpPr/>
          <p:nvPr/>
        </p:nvSpPr>
        <p:spPr>
          <a:xfrm>
            <a:off x="10597641" y="3516070"/>
            <a:ext cx="720000" cy="720000"/>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F553A7C-6C16-4696-A4B5-2EE9ACF2DCDE}"/>
              </a:ext>
            </a:extLst>
          </p:cNvPr>
          <p:cNvSpPr/>
          <p:nvPr/>
        </p:nvSpPr>
        <p:spPr>
          <a:xfrm>
            <a:off x="1666724" y="2436070"/>
            <a:ext cx="2880000" cy="288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25DB72BF-CA93-4948-8F9D-051D0A24C323}"/>
              </a:ext>
            </a:extLst>
          </p:cNvPr>
          <p:cNvCxnSpPr>
            <a:cxnSpLocks/>
            <a:stCxn id="8" idx="6"/>
            <a:endCxn id="16" idx="2"/>
          </p:cNvCxnSpPr>
          <p:nvPr/>
        </p:nvCxnSpPr>
        <p:spPr>
          <a:xfrm>
            <a:off x="3340724" y="3852518"/>
            <a:ext cx="7256917" cy="235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BEB4D77A-BA74-40C6-ACC4-F367DD8920F7}"/>
              </a:ext>
            </a:extLst>
          </p:cNvPr>
          <p:cNvPicPr>
            <a:picLocks noChangeAspect="1"/>
          </p:cNvPicPr>
          <p:nvPr/>
        </p:nvPicPr>
        <p:blipFill>
          <a:blip r:embed="rId2"/>
          <a:stretch>
            <a:fillRect/>
          </a:stretch>
        </p:blipFill>
        <p:spPr>
          <a:xfrm>
            <a:off x="3034722" y="5220000"/>
            <a:ext cx="195089" cy="201185"/>
          </a:xfrm>
          <a:prstGeom prst="rect">
            <a:avLst/>
          </a:prstGeom>
        </p:spPr>
      </p:pic>
      <p:sp>
        <p:nvSpPr>
          <p:cNvPr id="25" name="テキスト ボックス 24">
            <a:extLst>
              <a:ext uri="{FF2B5EF4-FFF2-40B4-BE49-F238E27FC236}">
                <a16:creationId xmlns:a16="http://schemas.microsoft.com/office/drawing/2014/main" id="{DBB46A97-2170-4139-A9D6-2E41CB6617DC}"/>
              </a:ext>
            </a:extLst>
          </p:cNvPr>
          <p:cNvSpPr txBox="1"/>
          <p:nvPr/>
        </p:nvSpPr>
        <p:spPr>
          <a:xfrm>
            <a:off x="134846" y="1407818"/>
            <a:ext cx="5475756" cy="1077218"/>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月の公転軌道</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の直径</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26" name="テキスト ボックス 25">
            <a:extLst>
              <a:ext uri="{FF2B5EF4-FFF2-40B4-BE49-F238E27FC236}">
                <a16:creationId xmlns:a16="http://schemas.microsoft.com/office/drawing/2014/main" id="{3A9F5A6E-8738-402C-9778-FDE490AE99CF}"/>
              </a:ext>
            </a:extLst>
          </p:cNvPr>
          <p:cNvSpPr txBox="1"/>
          <p:nvPr/>
        </p:nvSpPr>
        <p:spPr>
          <a:xfrm>
            <a:off x="1360202" y="1900261"/>
            <a:ext cx="1631632"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７６㎝</a:t>
            </a:r>
            <a:endParaRPr lang="ja-JP" altLang="en-US" dirty="0"/>
          </a:p>
        </p:txBody>
      </p:sp>
      <p:pic>
        <p:nvPicPr>
          <p:cNvPr id="21" name="図 20">
            <a:extLst>
              <a:ext uri="{FF2B5EF4-FFF2-40B4-BE49-F238E27FC236}">
                <a16:creationId xmlns:a16="http://schemas.microsoft.com/office/drawing/2014/main" id="{191A1F66-9A29-4C3D-9F25-919249B5AF6E}"/>
              </a:ext>
            </a:extLst>
          </p:cNvPr>
          <p:cNvPicPr>
            <a:picLocks noChangeAspect="1"/>
          </p:cNvPicPr>
          <p:nvPr/>
        </p:nvPicPr>
        <p:blipFill>
          <a:blip r:embed="rId3"/>
          <a:stretch>
            <a:fillRect/>
          </a:stretch>
        </p:blipFill>
        <p:spPr>
          <a:xfrm>
            <a:off x="638842" y="2468227"/>
            <a:ext cx="483803" cy="2952957"/>
          </a:xfrm>
          <a:prstGeom prst="rect">
            <a:avLst/>
          </a:prstGeom>
        </p:spPr>
      </p:pic>
    </p:spTree>
    <p:extLst>
      <p:ext uri="{BB962C8B-B14F-4D97-AF65-F5344CB8AC3E}">
        <p14:creationId xmlns:p14="http://schemas.microsoft.com/office/powerpoint/2010/main" val="22682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B4B24C-8F8D-4E12-BE59-5149C80A7365}"/>
              </a:ext>
            </a:extLst>
          </p:cNvPr>
          <p:cNvSpPr txBox="1"/>
          <p:nvPr/>
        </p:nvSpPr>
        <p:spPr>
          <a:xfrm>
            <a:off x="570860" y="463165"/>
            <a:ext cx="8326125" cy="584775"/>
          </a:xfrm>
          <a:prstGeom prst="rect">
            <a:avLst/>
          </a:prstGeom>
          <a:noFill/>
          <a:ln w="22225">
            <a:solidFill>
              <a:schemeClr val="tx1"/>
            </a:solid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太陽・月・地球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の模型イメージ</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8" name="楕円 7">
            <a:extLst>
              <a:ext uri="{FF2B5EF4-FFF2-40B4-BE49-F238E27FC236}">
                <a16:creationId xmlns:a16="http://schemas.microsoft.com/office/drawing/2014/main" id="{C1865276-26B2-4BE7-99A1-AAAF9F36F5AC}"/>
              </a:ext>
            </a:extLst>
          </p:cNvPr>
          <p:cNvSpPr/>
          <p:nvPr/>
        </p:nvSpPr>
        <p:spPr>
          <a:xfrm>
            <a:off x="2872724" y="3618518"/>
            <a:ext cx="468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6E10ACE-AFAF-45D4-9792-92A0BB3B0499}"/>
              </a:ext>
            </a:extLst>
          </p:cNvPr>
          <p:cNvSpPr/>
          <p:nvPr/>
        </p:nvSpPr>
        <p:spPr>
          <a:xfrm>
            <a:off x="3034722" y="2371435"/>
            <a:ext cx="180000" cy="180000"/>
          </a:xfrm>
          <a:prstGeom prst="ellipse">
            <a:avLst/>
          </a:prstGeom>
          <a:solidFill>
            <a:srgbClr val="FFFF00"/>
          </a:solid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A15DF2A-E357-4365-B946-F36ACF552805}"/>
              </a:ext>
            </a:extLst>
          </p:cNvPr>
          <p:cNvSpPr/>
          <p:nvPr/>
        </p:nvSpPr>
        <p:spPr>
          <a:xfrm>
            <a:off x="10597641" y="3516070"/>
            <a:ext cx="720000" cy="720000"/>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F553A7C-6C16-4696-A4B5-2EE9ACF2DCDE}"/>
              </a:ext>
            </a:extLst>
          </p:cNvPr>
          <p:cNvSpPr/>
          <p:nvPr/>
        </p:nvSpPr>
        <p:spPr>
          <a:xfrm>
            <a:off x="1666724" y="2436070"/>
            <a:ext cx="2880000" cy="288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25DB72BF-CA93-4948-8F9D-051D0A24C323}"/>
              </a:ext>
            </a:extLst>
          </p:cNvPr>
          <p:cNvCxnSpPr>
            <a:cxnSpLocks/>
            <a:stCxn id="8" idx="6"/>
            <a:endCxn id="16" idx="2"/>
          </p:cNvCxnSpPr>
          <p:nvPr/>
        </p:nvCxnSpPr>
        <p:spPr>
          <a:xfrm>
            <a:off x="3340724" y="3852518"/>
            <a:ext cx="7256917" cy="235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BEB4D77A-BA74-40C6-ACC4-F367DD8920F7}"/>
              </a:ext>
            </a:extLst>
          </p:cNvPr>
          <p:cNvPicPr>
            <a:picLocks noChangeAspect="1"/>
          </p:cNvPicPr>
          <p:nvPr/>
        </p:nvPicPr>
        <p:blipFill>
          <a:blip r:embed="rId2"/>
          <a:stretch>
            <a:fillRect/>
          </a:stretch>
        </p:blipFill>
        <p:spPr>
          <a:xfrm>
            <a:off x="3034722" y="5220000"/>
            <a:ext cx="195089" cy="201185"/>
          </a:xfrm>
          <a:prstGeom prst="rect">
            <a:avLst/>
          </a:prstGeom>
        </p:spPr>
      </p:pic>
      <p:sp>
        <p:nvSpPr>
          <p:cNvPr id="26" name="テキスト ボックス 25">
            <a:extLst>
              <a:ext uri="{FF2B5EF4-FFF2-40B4-BE49-F238E27FC236}">
                <a16:creationId xmlns:a16="http://schemas.microsoft.com/office/drawing/2014/main" id="{3A9F5A6E-8738-402C-9778-FDE490AE99CF}"/>
              </a:ext>
            </a:extLst>
          </p:cNvPr>
          <p:cNvSpPr txBox="1"/>
          <p:nvPr/>
        </p:nvSpPr>
        <p:spPr>
          <a:xfrm>
            <a:off x="1241092" y="3559763"/>
            <a:ext cx="1631632"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７６㎝</a:t>
            </a:r>
            <a:endParaRPr lang="ja-JP" altLang="en-US" dirty="0"/>
          </a:p>
        </p:txBody>
      </p:sp>
      <p:sp>
        <p:nvSpPr>
          <p:cNvPr id="15" name="テキスト ボックス 14">
            <a:extLst>
              <a:ext uri="{FF2B5EF4-FFF2-40B4-BE49-F238E27FC236}">
                <a16:creationId xmlns:a16="http://schemas.microsoft.com/office/drawing/2014/main" id="{61C7F66D-F05A-4E51-933F-40FBD56015FC}"/>
              </a:ext>
            </a:extLst>
          </p:cNvPr>
          <p:cNvSpPr txBox="1"/>
          <p:nvPr/>
        </p:nvSpPr>
        <p:spPr>
          <a:xfrm>
            <a:off x="6399213" y="4011294"/>
            <a:ext cx="2001838"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１５０ｍ</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cxnSp>
        <p:nvCxnSpPr>
          <p:cNvPr id="6" name="直線矢印コネクタ 5">
            <a:extLst>
              <a:ext uri="{FF2B5EF4-FFF2-40B4-BE49-F238E27FC236}">
                <a16:creationId xmlns:a16="http://schemas.microsoft.com/office/drawing/2014/main" id="{A5047897-ECE6-49C5-AACF-7BC7F8D0AF01}"/>
              </a:ext>
            </a:extLst>
          </p:cNvPr>
          <p:cNvCxnSpPr>
            <a:cxnSpLocks/>
          </p:cNvCxnSpPr>
          <p:nvPr/>
        </p:nvCxnSpPr>
        <p:spPr>
          <a:xfrm flipV="1">
            <a:off x="3178051" y="5316070"/>
            <a:ext cx="2146878" cy="45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E4BA3FAF-45C5-477E-9ABA-65EAC17D1871}"/>
              </a:ext>
            </a:extLst>
          </p:cNvPr>
          <p:cNvPicPr>
            <a:picLocks noChangeAspect="1"/>
          </p:cNvPicPr>
          <p:nvPr/>
        </p:nvPicPr>
        <p:blipFill>
          <a:blip r:embed="rId3"/>
          <a:stretch>
            <a:fillRect/>
          </a:stretch>
        </p:blipFill>
        <p:spPr>
          <a:xfrm>
            <a:off x="3214722" y="2382180"/>
            <a:ext cx="2231329" cy="158510"/>
          </a:xfrm>
          <a:prstGeom prst="rect">
            <a:avLst/>
          </a:prstGeom>
        </p:spPr>
      </p:pic>
      <p:sp>
        <p:nvSpPr>
          <p:cNvPr id="19" name="矢印: 上 18">
            <a:extLst>
              <a:ext uri="{FF2B5EF4-FFF2-40B4-BE49-F238E27FC236}">
                <a16:creationId xmlns:a16="http://schemas.microsoft.com/office/drawing/2014/main" id="{A9A63785-31BB-4807-A654-6A9E925C9B18}"/>
              </a:ext>
            </a:extLst>
          </p:cNvPr>
          <p:cNvSpPr/>
          <p:nvPr/>
        </p:nvSpPr>
        <p:spPr>
          <a:xfrm rot="10800000">
            <a:off x="2916000" y="2628000"/>
            <a:ext cx="421427" cy="2518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55544D5-F9E1-4F3B-A956-3F6CEFCA4908}"/>
              </a:ext>
            </a:extLst>
          </p:cNvPr>
          <p:cNvSpPr txBox="1"/>
          <p:nvPr/>
        </p:nvSpPr>
        <p:spPr>
          <a:xfrm>
            <a:off x="5795999" y="1214779"/>
            <a:ext cx="609600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自分が月になったつもりで、</a:t>
            </a: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150m</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離れた太陽を指さしながら、</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23" name="テキスト ボックス 22">
            <a:extLst>
              <a:ext uri="{FF2B5EF4-FFF2-40B4-BE49-F238E27FC236}">
                <a16:creationId xmlns:a16="http://schemas.microsoft.com/office/drawing/2014/main" id="{15BDEFB2-EEF7-4ACF-B3DD-F6D71A76E3A0}"/>
              </a:ext>
            </a:extLst>
          </p:cNvPr>
          <p:cNvSpPr txBox="1"/>
          <p:nvPr/>
        </p:nvSpPr>
        <p:spPr>
          <a:xfrm>
            <a:off x="5795999" y="2458836"/>
            <a:ext cx="6228080" cy="1077218"/>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月の公転軌道の端から端まで、つまり、</a:t>
            </a: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76㎝</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移動します。</a:t>
            </a:r>
            <a:endParaRPr lang="ja-JP" altLang="en-US" dirty="0"/>
          </a:p>
        </p:txBody>
      </p:sp>
      <p:sp>
        <p:nvSpPr>
          <p:cNvPr id="17" name="テキスト ボックス 16">
            <a:extLst>
              <a:ext uri="{FF2B5EF4-FFF2-40B4-BE49-F238E27FC236}">
                <a16:creationId xmlns:a16="http://schemas.microsoft.com/office/drawing/2014/main" id="{A337AE3B-4BB6-4175-A997-0CE439EDD92C}"/>
              </a:ext>
            </a:extLst>
          </p:cNvPr>
          <p:cNvSpPr txBox="1"/>
          <p:nvPr/>
        </p:nvSpPr>
        <p:spPr>
          <a:xfrm>
            <a:off x="5728490" y="4882576"/>
            <a:ext cx="609600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移動した後も指さす向きに変わりはありません。</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spTree>
    <p:extLst>
      <p:ext uri="{BB962C8B-B14F-4D97-AF65-F5344CB8AC3E}">
        <p14:creationId xmlns:p14="http://schemas.microsoft.com/office/powerpoint/2010/main" val="39566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A30C8A-FF90-48B0-AB29-03791AC31589}"/>
              </a:ext>
            </a:extLst>
          </p:cNvPr>
          <p:cNvSpPr txBox="1"/>
          <p:nvPr/>
        </p:nvSpPr>
        <p:spPr>
          <a:xfrm>
            <a:off x="1080000" y="720000"/>
            <a:ext cx="10080000" cy="584775"/>
          </a:xfrm>
          <a:prstGeom prst="rect">
            <a:avLst/>
          </a:prstGeom>
          <a:noFill/>
        </p:spPr>
        <p:txBody>
          <a:bodyPr wrap="square">
            <a:spAutoFit/>
          </a:bodyPr>
          <a:lstStyle/>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① 月の観察は、いつ、どのようにさせるか。</a:t>
            </a:r>
          </a:p>
        </p:txBody>
      </p:sp>
      <p:sp>
        <p:nvSpPr>
          <p:cNvPr id="4" name="テキスト ボックス 3">
            <a:extLst>
              <a:ext uri="{FF2B5EF4-FFF2-40B4-BE49-F238E27FC236}">
                <a16:creationId xmlns:a16="http://schemas.microsoft.com/office/drawing/2014/main" id="{7D1CCE76-9821-4EFB-8FA9-784139CD8686}"/>
              </a:ext>
            </a:extLst>
          </p:cNvPr>
          <p:cNvSpPr txBox="1"/>
          <p:nvPr/>
        </p:nvSpPr>
        <p:spPr>
          <a:xfrm>
            <a:off x="1080000" y="720000"/>
            <a:ext cx="10080000" cy="4524315"/>
          </a:xfrm>
          <a:prstGeom prst="rect">
            <a:avLst/>
          </a:prstGeom>
          <a:noFill/>
        </p:spPr>
        <p:txBody>
          <a:bodyPr wrap="square">
            <a:spAutoFit/>
          </a:bodyPr>
          <a:lstStyle/>
          <a:p>
            <a:pPr algn="just"/>
            <a:endPar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　観察しやすい時間帯であること、</a:t>
            </a:r>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　見つけやすいこと、</a:t>
            </a:r>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　形の変化が分かりやすいこと、</a:t>
            </a:r>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　景色との対比がしやすいことから、</a:t>
            </a:r>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b="1"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　　夕方、西の空に見える三日月から数日間とする。</a:t>
            </a:r>
          </a:p>
          <a:p>
            <a:pPr algn="just"/>
            <a:endPar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46341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B4B24C-8F8D-4E12-BE59-5149C80A7365}"/>
              </a:ext>
            </a:extLst>
          </p:cNvPr>
          <p:cNvSpPr txBox="1"/>
          <p:nvPr/>
        </p:nvSpPr>
        <p:spPr>
          <a:xfrm>
            <a:off x="570860" y="463165"/>
            <a:ext cx="8326125" cy="584775"/>
          </a:xfrm>
          <a:prstGeom prst="rect">
            <a:avLst/>
          </a:prstGeom>
          <a:noFill/>
          <a:ln w="22225">
            <a:solidFill>
              <a:schemeClr val="tx1"/>
            </a:solid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太陽・月・地球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の模型イメージ</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8" name="楕円 7">
            <a:extLst>
              <a:ext uri="{FF2B5EF4-FFF2-40B4-BE49-F238E27FC236}">
                <a16:creationId xmlns:a16="http://schemas.microsoft.com/office/drawing/2014/main" id="{C1865276-26B2-4BE7-99A1-AAAF9F36F5AC}"/>
              </a:ext>
            </a:extLst>
          </p:cNvPr>
          <p:cNvSpPr/>
          <p:nvPr/>
        </p:nvSpPr>
        <p:spPr>
          <a:xfrm>
            <a:off x="2872724" y="3618518"/>
            <a:ext cx="468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6E10ACE-AFAF-45D4-9792-92A0BB3B0499}"/>
              </a:ext>
            </a:extLst>
          </p:cNvPr>
          <p:cNvSpPr/>
          <p:nvPr/>
        </p:nvSpPr>
        <p:spPr>
          <a:xfrm>
            <a:off x="3034722" y="2371435"/>
            <a:ext cx="180000" cy="180000"/>
          </a:xfrm>
          <a:prstGeom prst="ellipse">
            <a:avLst/>
          </a:prstGeom>
          <a:solidFill>
            <a:srgbClr val="FFFF00"/>
          </a:solid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A15DF2A-E357-4365-B946-F36ACF552805}"/>
              </a:ext>
            </a:extLst>
          </p:cNvPr>
          <p:cNvSpPr/>
          <p:nvPr/>
        </p:nvSpPr>
        <p:spPr>
          <a:xfrm>
            <a:off x="10597641" y="3516070"/>
            <a:ext cx="720000" cy="720000"/>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F553A7C-6C16-4696-A4B5-2EE9ACF2DCDE}"/>
              </a:ext>
            </a:extLst>
          </p:cNvPr>
          <p:cNvSpPr/>
          <p:nvPr/>
        </p:nvSpPr>
        <p:spPr>
          <a:xfrm>
            <a:off x="1666724" y="2436070"/>
            <a:ext cx="2880000" cy="288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25DB72BF-CA93-4948-8F9D-051D0A24C323}"/>
              </a:ext>
            </a:extLst>
          </p:cNvPr>
          <p:cNvCxnSpPr>
            <a:cxnSpLocks/>
            <a:stCxn id="8" idx="6"/>
            <a:endCxn id="16" idx="2"/>
          </p:cNvCxnSpPr>
          <p:nvPr/>
        </p:nvCxnSpPr>
        <p:spPr>
          <a:xfrm>
            <a:off x="3340724" y="3852518"/>
            <a:ext cx="7256917" cy="235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BEB4D77A-BA74-40C6-ACC4-F367DD8920F7}"/>
              </a:ext>
            </a:extLst>
          </p:cNvPr>
          <p:cNvPicPr>
            <a:picLocks noChangeAspect="1"/>
          </p:cNvPicPr>
          <p:nvPr/>
        </p:nvPicPr>
        <p:blipFill>
          <a:blip r:embed="rId2"/>
          <a:stretch>
            <a:fillRect/>
          </a:stretch>
        </p:blipFill>
        <p:spPr>
          <a:xfrm>
            <a:off x="3034722" y="5220000"/>
            <a:ext cx="195089" cy="201185"/>
          </a:xfrm>
          <a:prstGeom prst="rect">
            <a:avLst/>
          </a:prstGeom>
        </p:spPr>
      </p:pic>
      <p:sp>
        <p:nvSpPr>
          <p:cNvPr id="26" name="テキスト ボックス 25">
            <a:extLst>
              <a:ext uri="{FF2B5EF4-FFF2-40B4-BE49-F238E27FC236}">
                <a16:creationId xmlns:a16="http://schemas.microsoft.com/office/drawing/2014/main" id="{3A9F5A6E-8738-402C-9778-FDE490AE99CF}"/>
              </a:ext>
            </a:extLst>
          </p:cNvPr>
          <p:cNvSpPr txBox="1"/>
          <p:nvPr/>
        </p:nvSpPr>
        <p:spPr>
          <a:xfrm>
            <a:off x="1241092" y="3559763"/>
            <a:ext cx="1631632"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７６㎝</a:t>
            </a:r>
            <a:endParaRPr lang="ja-JP" altLang="en-US" dirty="0"/>
          </a:p>
        </p:txBody>
      </p:sp>
      <p:sp>
        <p:nvSpPr>
          <p:cNvPr id="15" name="テキスト ボックス 14">
            <a:extLst>
              <a:ext uri="{FF2B5EF4-FFF2-40B4-BE49-F238E27FC236}">
                <a16:creationId xmlns:a16="http://schemas.microsoft.com/office/drawing/2014/main" id="{61C7F66D-F05A-4E51-933F-40FBD56015FC}"/>
              </a:ext>
            </a:extLst>
          </p:cNvPr>
          <p:cNvSpPr txBox="1"/>
          <p:nvPr/>
        </p:nvSpPr>
        <p:spPr>
          <a:xfrm>
            <a:off x="6399213" y="4011294"/>
            <a:ext cx="2001838"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１５０ｍ</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cxnSp>
        <p:nvCxnSpPr>
          <p:cNvPr id="6" name="直線矢印コネクタ 5">
            <a:extLst>
              <a:ext uri="{FF2B5EF4-FFF2-40B4-BE49-F238E27FC236}">
                <a16:creationId xmlns:a16="http://schemas.microsoft.com/office/drawing/2014/main" id="{A5047897-ECE6-49C5-AACF-7BC7F8D0AF01}"/>
              </a:ext>
            </a:extLst>
          </p:cNvPr>
          <p:cNvCxnSpPr>
            <a:cxnSpLocks/>
          </p:cNvCxnSpPr>
          <p:nvPr/>
        </p:nvCxnSpPr>
        <p:spPr>
          <a:xfrm flipV="1">
            <a:off x="3178051" y="5316070"/>
            <a:ext cx="2146878" cy="45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E4BA3FAF-45C5-477E-9ABA-65EAC17D1871}"/>
              </a:ext>
            </a:extLst>
          </p:cNvPr>
          <p:cNvPicPr>
            <a:picLocks noChangeAspect="1"/>
          </p:cNvPicPr>
          <p:nvPr/>
        </p:nvPicPr>
        <p:blipFill>
          <a:blip r:embed="rId3"/>
          <a:stretch>
            <a:fillRect/>
          </a:stretch>
        </p:blipFill>
        <p:spPr>
          <a:xfrm>
            <a:off x="3214722" y="2382180"/>
            <a:ext cx="2231329" cy="158510"/>
          </a:xfrm>
          <a:prstGeom prst="rect">
            <a:avLst/>
          </a:prstGeom>
        </p:spPr>
      </p:pic>
      <p:sp>
        <p:nvSpPr>
          <p:cNvPr id="19" name="矢印: 上 18">
            <a:extLst>
              <a:ext uri="{FF2B5EF4-FFF2-40B4-BE49-F238E27FC236}">
                <a16:creationId xmlns:a16="http://schemas.microsoft.com/office/drawing/2014/main" id="{A9A63785-31BB-4807-A654-6A9E925C9B18}"/>
              </a:ext>
            </a:extLst>
          </p:cNvPr>
          <p:cNvSpPr/>
          <p:nvPr/>
        </p:nvSpPr>
        <p:spPr>
          <a:xfrm rot="10800000">
            <a:off x="2916000" y="2628000"/>
            <a:ext cx="421427" cy="2518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5AC7B1B-5B93-4F3C-83A8-3D1CC53DBC17}"/>
              </a:ext>
            </a:extLst>
          </p:cNvPr>
          <p:cNvSpPr txBox="1"/>
          <p:nvPr/>
        </p:nvSpPr>
        <p:spPr>
          <a:xfrm>
            <a:off x="5626050" y="1328951"/>
            <a:ext cx="6226859"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150</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ｍ先の点を指さし、</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わずか</a:t>
            </a: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76㎝</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横に移動することを</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イメージすれば</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実感でると思います。</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spTree>
    <p:extLst>
      <p:ext uri="{BB962C8B-B14F-4D97-AF65-F5344CB8AC3E}">
        <p14:creationId xmlns:p14="http://schemas.microsoft.com/office/powerpoint/2010/main" val="1870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B4B24C-8F8D-4E12-BE59-5149C80A7365}"/>
              </a:ext>
            </a:extLst>
          </p:cNvPr>
          <p:cNvSpPr txBox="1"/>
          <p:nvPr/>
        </p:nvSpPr>
        <p:spPr>
          <a:xfrm>
            <a:off x="570860" y="463165"/>
            <a:ext cx="8326125" cy="584775"/>
          </a:xfrm>
          <a:prstGeom prst="rect">
            <a:avLst/>
          </a:prstGeom>
          <a:noFill/>
          <a:ln w="22225">
            <a:solidFill>
              <a:schemeClr val="tx1"/>
            </a:solid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太陽・月・地球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の模型イメージ</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8" name="楕円 7">
            <a:extLst>
              <a:ext uri="{FF2B5EF4-FFF2-40B4-BE49-F238E27FC236}">
                <a16:creationId xmlns:a16="http://schemas.microsoft.com/office/drawing/2014/main" id="{C1865276-26B2-4BE7-99A1-AAAF9F36F5AC}"/>
              </a:ext>
            </a:extLst>
          </p:cNvPr>
          <p:cNvSpPr/>
          <p:nvPr/>
        </p:nvSpPr>
        <p:spPr>
          <a:xfrm>
            <a:off x="2872724" y="3618518"/>
            <a:ext cx="468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6E10ACE-AFAF-45D4-9792-92A0BB3B0499}"/>
              </a:ext>
            </a:extLst>
          </p:cNvPr>
          <p:cNvSpPr/>
          <p:nvPr/>
        </p:nvSpPr>
        <p:spPr>
          <a:xfrm>
            <a:off x="3034722" y="2371435"/>
            <a:ext cx="180000" cy="180000"/>
          </a:xfrm>
          <a:prstGeom prst="ellipse">
            <a:avLst/>
          </a:prstGeom>
          <a:solidFill>
            <a:srgbClr val="FFFF00"/>
          </a:solid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A15DF2A-E357-4365-B946-F36ACF552805}"/>
              </a:ext>
            </a:extLst>
          </p:cNvPr>
          <p:cNvSpPr/>
          <p:nvPr/>
        </p:nvSpPr>
        <p:spPr>
          <a:xfrm>
            <a:off x="10597641" y="3516070"/>
            <a:ext cx="720000" cy="720000"/>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F553A7C-6C16-4696-A4B5-2EE9ACF2DCDE}"/>
              </a:ext>
            </a:extLst>
          </p:cNvPr>
          <p:cNvSpPr/>
          <p:nvPr/>
        </p:nvSpPr>
        <p:spPr>
          <a:xfrm>
            <a:off x="1666724" y="2436070"/>
            <a:ext cx="2880000" cy="288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25DB72BF-CA93-4948-8F9D-051D0A24C323}"/>
              </a:ext>
            </a:extLst>
          </p:cNvPr>
          <p:cNvCxnSpPr>
            <a:cxnSpLocks/>
            <a:stCxn id="8" idx="6"/>
            <a:endCxn id="16" idx="2"/>
          </p:cNvCxnSpPr>
          <p:nvPr/>
        </p:nvCxnSpPr>
        <p:spPr>
          <a:xfrm>
            <a:off x="3340724" y="3852518"/>
            <a:ext cx="7256917" cy="235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BEB4D77A-BA74-40C6-ACC4-F367DD8920F7}"/>
              </a:ext>
            </a:extLst>
          </p:cNvPr>
          <p:cNvPicPr>
            <a:picLocks noChangeAspect="1"/>
          </p:cNvPicPr>
          <p:nvPr/>
        </p:nvPicPr>
        <p:blipFill>
          <a:blip r:embed="rId2"/>
          <a:stretch>
            <a:fillRect/>
          </a:stretch>
        </p:blipFill>
        <p:spPr>
          <a:xfrm>
            <a:off x="3034722" y="5220000"/>
            <a:ext cx="195089" cy="201185"/>
          </a:xfrm>
          <a:prstGeom prst="rect">
            <a:avLst/>
          </a:prstGeom>
        </p:spPr>
      </p:pic>
      <p:sp>
        <p:nvSpPr>
          <p:cNvPr id="26" name="テキスト ボックス 25">
            <a:extLst>
              <a:ext uri="{FF2B5EF4-FFF2-40B4-BE49-F238E27FC236}">
                <a16:creationId xmlns:a16="http://schemas.microsoft.com/office/drawing/2014/main" id="{3A9F5A6E-8738-402C-9778-FDE490AE99CF}"/>
              </a:ext>
            </a:extLst>
          </p:cNvPr>
          <p:cNvSpPr txBox="1"/>
          <p:nvPr/>
        </p:nvSpPr>
        <p:spPr>
          <a:xfrm>
            <a:off x="1241092" y="3559763"/>
            <a:ext cx="1631632"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７６㎝</a:t>
            </a:r>
            <a:endParaRPr lang="ja-JP" altLang="en-US" dirty="0"/>
          </a:p>
        </p:txBody>
      </p:sp>
      <p:sp>
        <p:nvSpPr>
          <p:cNvPr id="15" name="テキスト ボックス 14">
            <a:extLst>
              <a:ext uri="{FF2B5EF4-FFF2-40B4-BE49-F238E27FC236}">
                <a16:creationId xmlns:a16="http://schemas.microsoft.com/office/drawing/2014/main" id="{61C7F66D-F05A-4E51-933F-40FBD56015FC}"/>
              </a:ext>
            </a:extLst>
          </p:cNvPr>
          <p:cNvSpPr txBox="1"/>
          <p:nvPr/>
        </p:nvSpPr>
        <p:spPr>
          <a:xfrm>
            <a:off x="6399213" y="4011294"/>
            <a:ext cx="2001838"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１５０ｍ</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cxnSp>
        <p:nvCxnSpPr>
          <p:cNvPr id="6" name="直線矢印コネクタ 5">
            <a:extLst>
              <a:ext uri="{FF2B5EF4-FFF2-40B4-BE49-F238E27FC236}">
                <a16:creationId xmlns:a16="http://schemas.microsoft.com/office/drawing/2014/main" id="{A5047897-ECE6-49C5-AACF-7BC7F8D0AF01}"/>
              </a:ext>
            </a:extLst>
          </p:cNvPr>
          <p:cNvCxnSpPr>
            <a:cxnSpLocks/>
          </p:cNvCxnSpPr>
          <p:nvPr/>
        </p:nvCxnSpPr>
        <p:spPr>
          <a:xfrm flipV="1">
            <a:off x="3178051" y="5316070"/>
            <a:ext cx="2146878" cy="45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E4BA3FAF-45C5-477E-9ABA-65EAC17D1871}"/>
              </a:ext>
            </a:extLst>
          </p:cNvPr>
          <p:cNvPicPr>
            <a:picLocks noChangeAspect="1"/>
          </p:cNvPicPr>
          <p:nvPr/>
        </p:nvPicPr>
        <p:blipFill>
          <a:blip r:embed="rId3"/>
          <a:stretch>
            <a:fillRect/>
          </a:stretch>
        </p:blipFill>
        <p:spPr>
          <a:xfrm>
            <a:off x="3214722" y="2382180"/>
            <a:ext cx="2231329" cy="158510"/>
          </a:xfrm>
          <a:prstGeom prst="rect">
            <a:avLst/>
          </a:prstGeom>
        </p:spPr>
      </p:pic>
      <p:sp>
        <p:nvSpPr>
          <p:cNvPr id="19" name="矢印: 上 18">
            <a:extLst>
              <a:ext uri="{FF2B5EF4-FFF2-40B4-BE49-F238E27FC236}">
                <a16:creationId xmlns:a16="http://schemas.microsoft.com/office/drawing/2014/main" id="{A9A63785-31BB-4807-A654-6A9E925C9B18}"/>
              </a:ext>
            </a:extLst>
          </p:cNvPr>
          <p:cNvSpPr/>
          <p:nvPr/>
        </p:nvSpPr>
        <p:spPr>
          <a:xfrm rot="10800000">
            <a:off x="2916000" y="2628000"/>
            <a:ext cx="421427" cy="2518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55544D5-F9E1-4F3B-A956-3F6CEFCA4908}"/>
              </a:ext>
            </a:extLst>
          </p:cNvPr>
          <p:cNvSpPr txBox="1"/>
          <p:nvPr/>
        </p:nvSpPr>
        <p:spPr>
          <a:xfrm>
            <a:off x="5795999" y="1214779"/>
            <a:ext cx="597690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移動する前後で指さす向きに</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変わりはありません。</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7" name="テキスト ボックス 16">
            <a:extLst>
              <a:ext uri="{FF2B5EF4-FFF2-40B4-BE49-F238E27FC236}">
                <a16:creationId xmlns:a16="http://schemas.microsoft.com/office/drawing/2014/main" id="{A873B32B-E86E-4E81-8436-825DCCDB4049}"/>
              </a:ext>
            </a:extLst>
          </p:cNvPr>
          <p:cNvSpPr txBox="1"/>
          <p:nvPr/>
        </p:nvSpPr>
        <p:spPr>
          <a:xfrm>
            <a:off x="1255372" y="1547966"/>
            <a:ext cx="4164110"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太陽が見える方向</a:t>
            </a:r>
            <a:r>
              <a:rPr kumimoji="1" lang="en-US" altLang="ja-JP"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A</a:t>
            </a:r>
          </a:p>
        </p:txBody>
      </p:sp>
      <p:sp>
        <p:nvSpPr>
          <p:cNvPr id="18" name="テキスト ボックス 17">
            <a:extLst>
              <a:ext uri="{FF2B5EF4-FFF2-40B4-BE49-F238E27FC236}">
                <a16:creationId xmlns:a16="http://schemas.microsoft.com/office/drawing/2014/main" id="{FC884990-C3BC-4804-815D-030F97A9D514}"/>
              </a:ext>
            </a:extLst>
          </p:cNvPr>
          <p:cNvSpPr txBox="1"/>
          <p:nvPr/>
        </p:nvSpPr>
        <p:spPr>
          <a:xfrm>
            <a:off x="1004873" y="5569731"/>
            <a:ext cx="4203701"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太陽が見える方向</a:t>
            </a:r>
            <a:r>
              <a:rPr kumimoji="1" lang="en-US" altLang="ja-JP"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B</a:t>
            </a:r>
            <a:endParaRPr lang="ja-JP" altLang="en-US" dirty="0">
              <a:solidFill>
                <a:srgbClr val="FF0000"/>
              </a:solidFill>
            </a:endParaRPr>
          </a:p>
        </p:txBody>
      </p:sp>
      <p:sp>
        <p:nvSpPr>
          <p:cNvPr id="20" name="テキスト ボックス 19">
            <a:extLst>
              <a:ext uri="{FF2B5EF4-FFF2-40B4-BE49-F238E27FC236}">
                <a16:creationId xmlns:a16="http://schemas.microsoft.com/office/drawing/2014/main" id="{0C5D2CE2-2BE1-4830-AB8F-6FD28B326496}"/>
              </a:ext>
            </a:extLst>
          </p:cNvPr>
          <p:cNvSpPr txBox="1"/>
          <p:nvPr/>
        </p:nvSpPr>
        <p:spPr>
          <a:xfrm>
            <a:off x="6219439" y="5023682"/>
            <a:ext cx="4967688"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つまり、</a:t>
            </a: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A</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と</a:t>
            </a: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B</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は平行です。</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spTree>
    <p:extLst>
      <p:ext uri="{BB962C8B-B14F-4D97-AF65-F5344CB8AC3E}">
        <p14:creationId xmlns:p14="http://schemas.microsoft.com/office/powerpoint/2010/main" val="1597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P spid="18"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B4B24C-8F8D-4E12-BE59-5149C80A7365}"/>
              </a:ext>
            </a:extLst>
          </p:cNvPr>
          <p:cNvSpPr txBox="1"/>
          <p:nvPr/>
        </p:nvSpPr>
        <p:spPr>
          <a:xfrm>
            <a:off x="570860" y="463165"/>
            <a:ext cx="8326125" cy="584775"/>
          </a:xfrm>
          <a:prstGeom prst="rect">
            <a:avLst/>
          </a:prstGeom>
          <a:noFill/>
          <a:ln w="22225">
            <a:solidFill>
              <a:schemeClr val="tx1"/>
            </a:solid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太陽・月・地球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億分の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の模型イメージ</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8" name="楕円 7">
            <a:extLst>
              <a:ext uri="{FF2B5EF4-FFF2-40B4-BE49-F238E27FC236}">
                <a16:creationId xmlns:a16="http://schemas.microsoft.com/office/drawing/2014/main" id="{C1865276-26B2-4BE7-99A1-AAAF9F36F5AC}"/>
              </a:ext>
            </a:extLst>
          </p:cNvPr>
          <p:cNvSpPr/>
          <p:nvPr/>
        </p:nvSpPr>
        <p:spPr>
          <a:xfrm>
            <a:off x="2872724" y="3618518"/>
            <a:ext cx="468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56E10ACE-AFAF-45D4-9792-92A0BB3B0499}"/>
              </a:ext>
            </a:extLst>
          </p:cNvPr>
          <p:cNvSpPr/>
          <p:nvPr/>
        </p:nvSpPr>
        <p:spPr>
          <a:xfrm>
            <a:off x="3034722" y="2371435"/>
            <a:ext cx="180000" cy="180000"/>
          </a:xfrm>
          <a:prstGeom prst="ellipse">
            <a:avLst/>
          </a:prstGeom>
          <a:solidFill>
            <a:srgbClr val="FFFF00"/>
          </a:solid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A15DF2A-E357-4365-B946-F36ACF552805}"/>
              </a:ext>
            </a:extLst>
          </p:cNvPr>
          <p:cNvSpPr/>
          <p:nvPr/>
        </p:nvSpPr>
        <p:spPr>
          <a:xfrm>
            <a:off x="10597641" y="3516070"/>
            <a:ext cx="720000" cy="720000"/>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1F553A7C-6C16-4696-A4B5-2EE9ACF2DCDE}"/>
              </a:ext>
            </a:extLst>
          </p:cNvPr>
          <p:cNvSpPr/>
          <p:nvPr/>
        </p:nvSpPr>
        <p:spPr>
          <a:xfrm>
            <a:off x="1666724" y="2436070"/>
            <a:ext cx="2880000" cy="2880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25DB72BF-CA93-4948-8F9D-051D0A24C323}"/>
              </a:ext>
            </a:extLst>
          </p:cNvPr>
          <p:cNvCxnSpPr>
            <a:cxnSpLocks/>
            <a:stCxn id="8" idx="6"/>
            <a:endCxn id="16" idx="2"/>
          </p:cNvCxnSpPr>
          <p:nvPr/>
        </p:nvCxnSpPr>
        <p:spPr>
          <a:xfrm>
            <a:off x="3340724" y="3852518"/>
            <a:ext cx="7256917" cy="235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BEB4D77A-BA74-40C6-ACC4-F367DD8920F7}"/>
              </a:ext>
            </a:extLst>
          </p:cNvPr>
          <p:cNvPicPr>
            <a:picLocks noChangeAspect="1"/>
          </p:cNvPicPr>
          <p:nvPr/>
        </p:nvPicPr>
        <p:blipFill>
          <a:blip r:embed="rId2"/>
          <a:stretch>
            <a:fillRect/>
          </a:stretch>
        </p:blipFill>
        <p:spPr>
          <a:xfrm>
            <a:off x="3034722" y="5220000"/>
            <a:ext cx="195089" cy="201185"/>
          </a:xfrm>
          <a:prstGeom prst="rect">
            <a:avLst/>
          </a:prstGeom>
        </p:spPr>
      </p:pic>
      <p:sp>
        <p:nvSpPr>
          <p:cNvPr id="26" name="テキスト ボックス 25">
            <a:extLst>
              <a:ext uri="{FF2B5EF4-FFF2-40B4-BE49-F238E27FC236}">
                <a16:creationId xmlns:a16="http://schemas.microsoft.com/office/drawing/2014/main" id="{3A9F5A6E-8738-402C-9778-FDE490AE99CF}"/>
              </a:ext>
            </a:extLst>
          </p:cNvPr>
          <p:cNvSpPr txBox="1"/>
          <p:nvPr/>
        </p:nvSpPr>
        <p:spPr>
          <a:xfrm>
            <a:off x="1241092" y="3559763"/>
            <a:ext cx="1631632"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７６㎝</a:t>
            </a:r>
            <a:endParaRPr lang="ja-JP" altLang="en-US" dirty="0"/>
          </a:p>
        </p:txBody>
      </p:sp>
      <p:sp>
        <p:nvSpPr>
          <p:cNvPr id="15" name="テキスト ボックス 14">
            <a:extLst>
              <a:ext uri="{FF2B5EF4-FFF2-40B4-BE49-F238E27FC236}">
                <a16:creationId xmlns:a16="http://schemas.microsoft.com/office/drawing/2014/main" id="{61C7F66D-F05A-4E51-933F-40FBD56015FC}"/>
              </a:ext>
            </a:extLst>
          </p:cNvPr>
          <p:cNvSpPr txBox="1"/>
          <p:nvPr/>
        </p:nvSpPr>
        <p:spPr>
          <a:xfrm>
            <a:off x="6399213" y="4011294"/>
            <a:ext cx="2001838" cy="584775"/>
          </a:xfrm>
          <a:prstGeom prst="rect">
            <a:avLst/>
          </a:prstGeom>
          <a:noFill/>
          <a:ln w="22225">
            <a:noFill/>
          </a:ln>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１５０ｍ</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cxnSp>
        <p:nvCxnSpPr>
          <p:cNvPr id="6" name="直線矢印コネクタ 5">
            <a:extLst>
              <a:ext uri="{FF2B5EF4-FFF2-40B4-BE49-F238E27FC236}">
                <a16:creationId xmlns:a16="http://schemas.microsoft.com/office/drawing/2014/main" id="{A5047897-ECE6-49C5-AACF-7BC7F8D0AF01}"/>
              </a:ext>
            </a:extLst>
          </p:cNvPr>
          <p:cNvCxnSpPr>
            <a:cxnSpLocks/>
          </p:cNvCxnSpPr>
          <p:nvPr/>
        </p:nvCxnSpPr>
        <p:spPr>
          <a:xfrm flipV="1">
            <a:off x="3178051" y="5316070"/>
            <a:ext cx="2146878" cy="45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E4BA3FAF-45C5-477E-9ABA-65EAC17D1871}"/>
              </a:ext>
            </a:extLst>
          </p:cNvPr>
          <p:cNvPicPr>
            <a:picLocks noChangeAspect="1"/>
          </p:cNvPicPr>
          <p:nvPr/>
        </p:nvPicPr>
        <p:blipFill>
          <a:blip r:embed="rId3"/>
          <a:stretch>
            <a:fillRect/>
          </a:stretch>
        </p:blipFill>
        <p:spPr>
          <a:xfrm>
            <a:off x="3214722" y="2382180"/>
            <a:ext cx="2231329" cy="158510"/>
          </a:xfrm>
          <a:prstGeom prst="rect">
            <a:avLst/>
          </a:prstGeom>
        </p:spPr>
      </p:pic>
      <p:sp>
        <p:nvSpPr>
          <p:cNvPr id="19" name="矢印: 上 18">
            <a:extLst>
              <a:ext uri="{FF2B5EF4-FFF2-40B4-BE49-F238E27FC236}">
                <a16:creationId xmlns:a16="http://schemas.microsoft.com/office/drawing/2014/main" id="{A9A63785-31BB-4807-A654-6A9E925C9B18}"/>
              </a:ext>
            </a:extLst>
          </p:cNvPr>
          <p:cNvSpPr/>
          <p:nvPr/>
        </p:nvSpPr>
        <p:spPr>
          <a:xfrm rot="10800000">
            <a:off x="2916000" y="2628000"/>
            <a:ext cx="421427" cy="2518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873B32B-E86E-4E81-8436-825DCCDB4049}"/>
              </a:ext>
            </a:extLst>
          </p:cNvPr>
          <p:cNvSpPr txBox="1"/>
          <p:nvPr/>
        </p:nvSpPr>
        <p:spPr>
          <a:xfrm>
            <a:off x="1255372" y="1547966"/>
            <a:ext cx="4164110"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太陽が見える方向</a:t>
            </a:r>
            <a:r>
              <a:rPr kumimoji="1" lang="en-US" altLang="ja-JP"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A</a:t>
            </a:r>
          </a:p>
        </p:txBody>
      </p:sp>
      <p:sp>
        <p:nvSpPr>
          <p:cNvPr id="18" name="テキスト ボックス 17">
            <a:extLst>
              <a:ext uri="{FF2B5EF4-FFF2-40B4-BE49-F238E27FC236}">
                <a16:creationId xmlns:a16="http://schemas.microsoft.com/office/drawing/2014/main" id="{FC884990-C3BC-4804-815D-030F97A9D514}"/>
              </a:ext>
            </a:extLst>
          </p:cNvPr>
          <p:cNvSpPr txBox="1"/>
          <p:nvPr/>
        </p:nvSpPr>
        <p:spPr>
          <a:xfrm>
            <a:off x="1004873" y="5569731"/>
            <a:ext cx="4203701"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太陽が見える方向</a:t>
            </a:r>
            <a:r>
              <a:rPr kumimoji="1" lang="en-US" altLang="ja-JP" sz="3200" b="0" i="0" u="none" strike="noStrike" kern="1200" cap="none" spc="0" normalizeH="0" baseline="0" noProof="0" dirty="0">
                <a:ln>
                  <a:noFill/>
                </a:ln>
                <a:solidFill>
                  <a:srgbClr val="FF0000"/>
                </a:solidFill>
                <a:effectLst/>
                <a:uLnTx/>
                <a:uFillTx/>
                <a:latin typeface="游ゴシック Medium" panose="020B0500000000000000" pitchFamily="50" charset="-128"/>
                <a:ea typeface="游ゴシック Medium" panose="020B0500000000000000" pitchFamily="50" charset="-128"/>
                <a:cs typeface="+mn-cs"/>
              </a:rPr>
              <a:t>B</a:t>
            </a:r>
            <a:endParaRPr lang="ja-JP" altLang="en-US" dirty="0">
              <a:solidFill>
                <a:srgbClr val="FF0000"/>
              </a:solidFill>
            </a:endParaRPr>
          </a:p>
        </p:txBody>
      </p:sp>
      <p:sp>
        <p:nvSpPr>
          <p:cNvPr id="20" name="テキスト ボックス 19">
            <a:extLst>
              <a:ext uri="{FF2B5EF4-FFF2-40B4-BE49-F238E27FC236}">
                <a16:creationId xmlns:a16="http://schemas.microsoft.com/office/drawing/2014/main" id="{0C5D2CE2-2BE1-4830-AB8F-6FD28B326496}"/>
              </a:ext>
            </a:extLst>
          </p:cNvPr>
          <p:cNvSpPr txBox="1"/>
          <p:nvPr/>
        </p:nvSpPr>
        <p:spPr>
          <a:xfrm>
            <a:off x="5795999" y="1267932"/>
            <a:ext cx="4967688"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A</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と</a:t>
            </a:r>
            <a:r>
              <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B</a:t>
            </a:r>
            <a:r>
              <a:rPr kumimoji="1" lang="ja-JP" altLang="en-US"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rPr>
              <a:t>は平行です。</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21" name="テキスト ボックス 20">
            <a:extLst>
              <a:ext uri="{FF2B5EF4-FFF2-40B4-BE49-F238E27FC236}">
                <a16:creationId xmlns:a16="http://schemas.microsoft.com/office/drawing/2014/main" id="{4BE022DD-3370-4B25-821C-942F7ACDB106}"/>
              </a:ext>
            </a:extLst>
          </p:cNvPr>
          <p:cNvSpPr txBox="1"/>
          <p:nvPr/>
        </p:nvSpPr>
        <p:spPr>
          <a:xfrm>
            <a:off x="5795999" y="2041134"/>
            <a:ext cx="6096000" cy="1077218"/>
          </a:xfrm>
          <a:prstGeom prst="rect">
            <a:avLst/>
          </a:prstGeom>
          <a:noFill/>
        </p:spPr>
        <p:txBody>
          <a:bodyPr wrap="square">
            <a:spAutoFit/>
          </a:bodyPr>
          <a:lstStyle/>
          <a:p>
            <a:pPr lvl="0" algn="just">
              <a:defRPr/>
            </a:pPr>
            <a:r>
              <a:rPr lang="ja-JP" altLang="en-US" sz="3200" dirty="0">
                <a:solidFill>
                  <a:srgbClr val="000000"/>
                </a:solidFill>
                <a:latin typeface="游ゴシック Medium" panose="020B0500000000000000" pitchFamily="50" charset="-128"/>
                <a:ea typeface="游ゴシック Medium" panose="020B0500000000000000" pitchFamily="50" charset="-128"/>
              </a:rPr>
              <a:t>太陽が見える方向から太陽の光が届いている訳ですから、</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23" name="テキスト ボックス 22">
            <a:extLst>
              <a:ext uri="{FF2B5EF4-FFF2-40B4-BE49-F238E27FC236}">
                <a16:creationId xmlns:a16="http://schemas.microsoft.com/office/drawing/2014/main" id="{A3BAF909-3810-42DB-A9EF-88D0E841CEAB}"/>
              </a:ext>
            </a:extLst>
          </p:cNvPr>
          <p:cNvSpPr txBox="1"/>
          <p:nvPr/>
        </p:nvSpPr>
        <p:spPr>
          <a:xfrm>
            <a:off x="5795999" y="4662537"/>
            <a:ext cx="6096000" cy="1077218"/>
          </a:xfrm>
          <a:prstGeom prst="rect">
            <a:avLst/>
          </a:prstGeom>
          <a:noFill/>
        </p:spPr>
        <p:txBody>
          <a:bodyPr wrap="square">
            <a:spAutoFit/>
          </a:bodyPr>
          <a:lstStyle/>
          <a:p>
            <a:pPr lvl="0" algn="just">
              <a:defRPr/>
            </a:pPr>
            <a:r>
              <a:rPr lang="ja-JP" altLang="en-US" sz="3200" dirty="0">
                <a:solidFill>
                  <a:srgbClr val="000000"/>
                </a:solidFill>
                <a:latin typeface="游ゴシック Medium" panose="020B0500000000000000" pitchFamily="50" charset="-128"/>
                <a:ea typeface="游ゴシック Medium" panose="020B0500000000000000" pitchFamily="50" charset="-128"/>
              </a:rPr>
              <a:t>太陽からくる光は</a:t>
            </a:r>
            <a:r>
              <a:rPr lang="en-US" altLang="ja-JP" sz="3200" dirty="0">
                <a:solidFill>
                  <a:srgbClr val="000000"/>
                </a:solidFill>
                <a:latin typeface="游ゴシック Medium" panose="020B0500000000000000" pitchFamily="50" charset="-128"/>
                <a:ea typeface="游ゴシック Medium" panose="020B0500000000000000" pitchFamily="50" charset="-128"/>
              </a:rPr>
              <a:t>C</a:t>
            </a:r>
            <a:r>
              <a:rPr lang="ja-JP" altLang="en-US" sz="3200" dirty="0">
                <a:solidFill>
                  <a:srgbClr val="000000"/>
                </a:solidFill>
                <a:latin typeface="游ゴシック Medium" panose="020B0500000000000000" pitchFamily="50" charset="-128"/>
                <a:ea typeface="游ゴシック Medium" panose="020B0500000000000000" pitchFamily="50" charset="-128"/>
              </a:rPr>
              <a:t>と</a:t>
            </a:r>
            <a:r>
              <a:rPr lang="en-US" altLang="ja-JP" sz="3200" dirty="0">
                <a:solidFill>
                  <a:srgbClr val="000000"/>
                </a:solidFill>
                <a:latin typeface="游ゴシック Medium" panose="020B0500000000000000" pitchFamily="50" charset="-128"/>
                <a:ea typeface="游ゴシック Medium" panose="020B0500000000000000" pitchFamily="50" charset="-128"/>
              </a:rPr>
              <a:t>D</a:t>
            </a:r>
            <a:r>
              <a:rPr lang="ja-JP" altLang="en-US" sz="3200" dirty="0">
                <a:solidFill>
                  <a:srgbClr val="000000"/>
                </a:solidFill>
                <a:latin typeface="游ゴシック Medium" panose="020B0500000000000000" pitchFamily="50" charset="-128"/>
                <a:ea typeface="游ゴシック Medium" panose="020B0500000000000000" pitchFamily="50" charset="-128"/>
              </a:rPr>
              <a:t>も平行と言えます。</a:t>
            </a:r>
            <a:endParaRPr kumimoji="1" lang="en-US" altLang="ja-JP" sz="3200" b="0" i="0" u="none" strike="noStrike" kern="1200" cap="none" spc="0" normalizeH="0" baseline="0" noProof="0" dirty="0">
              <a:ln>
                <a:noFill/>
              </a:ln>
              <a:solidFill>
                <a:srgbClr val="000000"/>
              </a:solidFill>
              <a:effectLst/>
              <a:uLnTx/>
              <a:uFillTx/>
              <a:latin typeface="游ゴシック Medium" panose="020B0500000000000000" pitchFamily="50" charset="-128"/>
              <a:ea typeface="游ゴシック Medium" panose="020B0500000000000000" pitchFamily="50" charset="-128"/>
              <a:cs typeface="+mn-cs"/>
            </a:endParaRPr>
          </a:p>
        </p:txBody>
      </p:sp>
      <p:pic>
        <p:nvPicPr>
          <p:cNvPr id="2" name="図 1">
            <a:extLst>
              <a:ext uri="{FF2B5EF4-FFF2-40B4-BE49-F238E27FC236}">
                <a16:creationId xmlns:a16="http://schemas.microsoft.com/office/drawing/2014/main" id="{24E74778-80B7-40F1-A94F-7395440920B0}"/>
              </a:ext>
            </a:extLst>
          </p:cNvPr>
          <p:cNvPicPr>
            <a:picLocks noChangeAspect="1"/>
          </p:cNvPicPr>
          <p:nvPr/>
        </p:nvPicPr>
        <p:blipFill>
          <a:blip r:embed="rId4"/>
          <a:stretch>
            <a:fillRect/>
          </a:stretch>
        </p:blipFill>
        <p:spPr>
          <a:xfrm>
            <a:off x="3229811" y="2291361"/>
            <a:ext cx="2249619" cy="341406"/>
          </a:xfrm>
          <a:prstGeom prst="rect">
            <a:avLst/>
          </a:prstGeom>
        </p:spPr>
      </p:pic>
      <p:pic>
        <p:nvPicPr>
          <p:cNvPr id="4" name="図 3">
            <a:extLst>
              <a:ext uri="{FF2B5EF4-FFF2-40B4-BE49-F238E27FC236}">
                <a16:creationId xmlns:a16="http://schemas.microsoft.com/office/drawing/2014/main" id="{ED516A6B-7210-446F-AEE6-BB26789288DE}"/>
              </a:ext>
            </a:extLst>
          </p:cNvPr>
          <p:cNvPicPr>
            <a:picLocks noChangeAspect="1"/>
          </p:cNvPicPr>
          <p:nvPr/>
        </p:nvPicPr>
        <p:blipFill>
          <a:blip r:embed="rId4"/>
          <a:stretch>
            <a:fillRect/>
          </a:stretch>
        </p:blipFill>
        <p:spPr>
          <a:xfrm>
            <a:off x="3196432" y="5136006"/>
            <a:ext cx="2249619" cy="341406"/>
          </a:xfrm>
          <a:prstGeom prst="rect">
            <a:avLst/>
          </a:prstGeom>
        </p:spPr>
      </p:pic>
      <p:sp>
        <p:nvSpPr>
          <p:cNvPr id="24" name="テキスト ボックス 23">
            <a:extLst>
              <a:ext uri="{FF2B5EF4-FFF2-40B4-BE49-F238E27FC236}">
                <a16:creationId xmlns:a16="http://schemas.microsoft.com/office/drawing/2014/main" id="{7A32336C-5D5B-40FC-8115-EECC6BE69231}"/>
              </a:ext>
            </a:extLst>
          </p:cNvPr>
          <p:cNvSpPr txBox="1"/>
          <p:nvPr/>
        </p:nvSpPr>
        <p:spPr>
          <a:xfrm>
            <a:off x="953349" y="1550749"/>
            <a:ext cx="4768156"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chemeClr val="accent1"/>
                </a:solidFill>
                <a:effectLst/>
                <a:uLnTx/>
                <a:uFillTx/>
                <a:latin typeface="游ゴシック Medium" panose="020B0500000000000000" pitchFamily="50" charset="-128"/>
                <a:ea typeface="游ゴシック Medium" panose="020B0500000000000000" pitchFamily="50" charset="-128"/>
                <a:cs typeface="+mn-cs"/>
              </a:rPr>
              <a:t>太陽からくる光の向き</a:t>
            </a:r>
            <a:r>
              <a:rPr kumimoji="1" lang="en-US" altLang="ja-JP" sz="3200" b="0" i="0" u="none" strike="noStrike" kern="1200" cap="none" spc="0" normalizeH="0" baseline="0" noProof="0" dirty="0">
                <a:ln>
                  <a:noFill/>
                </a:ln>
                <a:solidFill>
                  <a:schemeClr val="accent1"/>
                </a:solidFill>
                <a:effectLst/>
                <a:uLnTx/>
                <a:uFillTx/>
                <a:latin typeface="游ゴシック Medium" panose="020B0500000000000000" pitchFamily="50" charset="-128"/>
                <a:ea typeface="游ゴシック Medium" panose="020B0500000000000000" pitchFamily="50" charset="-128"/>
                <a:cs typeface="+mn-cs"/>
              </a:rPr>
              <a:t>C</a:t>
            </a:r>
          </a:p>
        </p:txBody>
      </p:sp>
      <p:sp>
        <p:nvSpPr>
          <p:cNvPr id="27" name="テキスト ボックス 26">
            <a:extLst>
              <a:ext uri="{FF2B5EF4-FFF2-40B4-BE49-F238E27FC236}">
                <a16:creationId xmlns:a16="http://schemas.microsoft.com/office/drawing/2014/main" id="{9F9F18DB-717F-4476-AA2F-2EA7D7C354BE}"/>
              </a:ext>
            </a:extLst>
          </p:cNvPr>
          <p:cNvSpPr txBox="1"/>
          <p:nvPr/>
        </p:nvSpPr>
        <p:spPr>
          <a:xfrm>
            <a:off x="677895" y="5526850"/>
            <a:ext cx="4768156" cy="584775"/>
          </a:xfrm>
          <a:prstGeom prst="rect">
            <a:avLst/>
          </a:prstGeom>
          <a:noFill/>
        </p:spPr>
        <p:txBody>
          <a:bodyPr wrap="square">
            <a:spAutoFit/>
          </a:bodyPr>
          <a:lstStyle/>
          <a:p>
            <a:r>
              <a:rPr kumimoji="1" lang="ja-JP" altLang="en-US" sz="3200" b="0" i="0" u="none" strike="noStrike" kern="1200" cap="none" spc="0" normalizeH="0" baseline="0" noProof="0" dirty="0">
                <a:ln>
                  <a:noFill/>
                </a:ln>
                <a:solidFill>
                  <a:schemeClr val="accent1"/>
                </a:solidFill>
                <a:effectLst/>
                <a:uLnTx/>
                <a:uFillTx/>
                <a:latin typeface="游ゴシック Medium" panose="020B0500000000000000" pitchFamily="50" charset="-128"/>
                <a:ea typeface="游ゴシック Medium" panose="020B0500000000000000" pitchFamily="50" charset="-128"/>
                <a:cs typeface="+mn-cs"/>
              </a:rPr>
              <a:t>太陽からくる光の向き</a:t>
            </a:r>
            <a:r>
              <a:rPr kumimoji="1" lang="en-US" altLang="ja-JP" sz="3200" b="0" i="0" u="none" strike="noStrike" kern="1200" cap="none" spc="0" normalizeH="0" baseline="0" noProof="0" dirty="0">
                <a:ln>
                  <a:noFill/>
                </a:ln>
                <a:solidFill>
                  <a:schemeClr val="accent1"/>
                </a:solidFill>
                <a:effectLst/>
                <a:uLnTx/>
                <a:uFillTx/>
                <a:latin typeface="游ゴシック Medium" panose="020B0500000000000000" pitchFamily="50" charset="-128"/>
                <a:ea typeface="游ゴシック Medium" panose="020B0500000000000000" pitchFamily="50" charset="-128"/>
                <a:cs typeface="+mn-cs"/>
              </a:rPr>
              <a:t>D</a:t>
            </a:r>
          </a:p>
        </p:txBody>
      </p:sp>
    </p:spTree>
    <p:extLst>
      <p:ext uri="{BB962C8B-B14F-4D97-AF65-F5344CB8AC3E}">
        <p14:creationId xmlns:p14="http://schemas.microsoft.com/office/powerpoint/2010/main" val="20013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3" grpId="0"/>
      <p:bldP spid="24" grpId="0"/>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2062103"/>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③ 太陽からくる光は平行である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太陽からくる光が平行であることは、次のことから実感することができます。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738283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544F142-3A9D-4CA5-ABFE-5D959CE93CC4}"/>
              </a:ext>
            </a:extLst>
          </p:cNvPr>
          <p:cNvSpPr txBox="1"/>
          <p:nvPr/>
        </p:nvSpPr>
        <p:spPr>
          <a:xfrm>
            <a:off x="563560" y="339725"/>
            <a:ext cx="10716900" cy="353943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③ 太陽からくる光は平行である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太陽を指さしたまま</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10m</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歩きます。スタートしたときと</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10m</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歩き終わったときでは、指さす方向は同じです。その向きは平行です。つまり、太陽が見える方向から太陽の光が届いている訳ですから、太陽からくる光は平行と言えます。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0F656844-6F63-432B-A937-4228C0D49133}"/>
              </a:ext>
            </a:extLst>
          </p:cNvPr>
          <p:cNvSpPr txBox="1"/>
          <p:nvPr/>
        </p:nvSpPr>
        <p:spPr>
          <a:xfrm>
            <a:off x="737550" y="3955520"/>
            <a:ext cx="10716900" cy="2062103"/>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「月を見ながら歩いて行くと、月がついてくるといった経験はありませんか」と子どもに問いかけるのもいいです。月や太陽に限らず、遠くの物体は自分が少しくらい移動しても同じ向きに見えます。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9410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544F142-3A9D-4CA5-ABFE-5D959CE93CC4}"/>
              </a:ext>
            </a:extLst>
          </p:cNvPr>
          <p:cNvSpPr txBox="1"/>
          <p:nvPr/>
        </p:nvSpPr>
        <p:spPr>
          <a:xfrm>
            <a:off x="899475" y="1606550"/>
            <a:ext cx="10716900"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動画　「遠くの山と近くの景色」　</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hlinkClick r:id="rId2" action="ppaction://hlinkfile"/>
              </a:rPr>
              <a:t>視聴</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74568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544F142-3A9D-4CA5-ABFE-5D959CE93CC4}"/>
              </a:ext>
            </a:extLst>
          </p:cNvPr>
          <p:cNvSpPr txBox="1"/>
          <p:nvPr/>
        </p:nvSpPr>
        <p:spPr>
          <a:xfrm>
            <a:off x="899475" y="1606550"/>
            <a:ext cx="10716900"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動画　「遠くの山と近くの景色」</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5" name="テキスト ボックス 4">
            <a:extLst>
              <a:ext uri="{FF2B5EF4-FFF2-40B4-BE49-F238E27FC236}">
                <a16:creationId xmlns:a16="http://schemas.microsoft.com/office/drawing/2014/main" id="{23725B09-4F92-4994-951D-DB9FB0A42F09}"/>
              </a:ext>
            </a:extLst>
          </p:cNvPr>
          <p:cNvSpPr txBox="1"/>
          <p:nvPr/>
        </p:nvSpPr>
        <p:spPr>
          <a:xfrm>
            <a:off x="9729150" y="447675"/>
            <a:ext cx="2148525" cy="369332"/>
          </a:xfrm>
          <a:prstGeom prst="rect">
            <a:avLst/>
          </a:prstGeom>
          <a:noFill/>
        </p:spPr>
        <p:txBody>
          <a:bodyPr wrap="square">
            <a:spAutoFit/>
          </a:bodyPr>
          <a:lstStyle/>
          <a:p>
            <a:pPr algn="just"/>
            <a:r>
              <a:rPr lang="ja-JP" altLang="en-US" b="0" i="0" u="none" strike="noStrike" baseline="0" dirty="0">
                <a:solidFill>
                  <a:srgbClr val="000000"/>
                </a:solidFill>
                <a:latin typeface="游ゴシック Medium" panose="020B0500000000000000" pitchFamily="50" charset="-128"/>
                <a:ea typeface="游ゴシック Medium" panose="020B0500000000000000" pitchFamily="50" charset="-128"/>
              </a:rPr>
              <a:t>遠くの山：竜ヶ岳</a:t>
            </a:r>
            <a:endParaRPr lang="en-US" altLang="ja-JP"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id="{7D60210B-F059-47A2-B7E2-D0E4B1B7871B}"/>
              </a:ext>
            </a:extLst>
          </p:cNvPr>
          <p:cNvSpPr txBox="1"/>
          <p:nvPr/>
        </p:nvSpPr>
        <p:spPr>
          <a:xfrm>
            <a:off x="1256025" y="2980868"/>
            <a:ext cx="10716900"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画面中央に映っている山までの距離は、</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17</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＝「太陽までの距離」の約</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1000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万分の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8" name="テキスト ボックス 7">
            <a:extLst>
              <a:ext uri="{FF2B5EF4-FFF2-40B4-BE49-F238E27FC236}">
                <a16:creationId xmlns:a16="http://schemas.microsoft.com/office/drawing/2014/main" id="{814EC5C7-41CA-4671-81EC-ACE0575A1052}"/>
              </a:ext>
            </a:extLst>
          </p:cNvPr>
          <p:cNvSpPr txBox="1"/>
          <p:nvPr/>
        </p:nvSpPr>
        <p:spPr>
          <a:xfrm>
            <a:off x="1256025" y="4355186"/>
            <a:ext cx="10716900"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「月の公転軌道の直径」の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1000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万分の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76</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ｍ</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10" name="テキスト ボックス 9">
            <a:extLst>
              <a:ext uri="{FF2B5EF4-FFF2-40B4-BE49-F238E27FC236}">
                <a16:creationId xmlns:a16="http://schemas.microsoft.com/office/drawing/2014/main" id="{19F81E15-B6DC-452A-954C-DE1C240A7E90}"/>
              </a:ext>
            </a:extLst>
          </p:cNvPr>
          <p:cNvSpPr txBox="1"/>
          <p:nvPr/>
        </p:nvSpPr>
        <p:spPr>
          <a:xfrm>
            <a:off x="1256025" y="5333107"/>
            <a:ext cx="10716900"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車が移動した距離は、</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160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ｍ</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＝車の移動距離は動画の半分で</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1000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万分の</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となる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64827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6001643"/>
          </a:xfrm>
          <a:prstGeom prst="rect">
            <a:avLst/>
          </a:prstGeom>
          <a:noFill/>
        </p:spPr>
        <p:txBody>
          <a:bodyPr wrap="square">
            <a:spAutoFit/>
          </a:bodyPr>
          <a:lstStyle/>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(5)</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月の満ち欠けの実験</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① 太陽は自ら光を放って光り輝いている。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u="none" strike="noStrike"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月は太陽の光を反射して光り輝いている。</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② 月は地球の周りを回っている。</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strike="noStrike" baseline="0" dirty="0">
                <a:solidFill>
                  <a:srgbClr val="000000"/>
                </a:solidFill>
                <a:latin typeface="游ゴシック Medium" panose="020B0500000000000000" pitchFamily="50" charset="-128"/>
                <a:ea typeface="游ゴシック Medium" panose="020B0500000000000000" pitchFamily="50" charset="-128"/>
              </a:rPr>
              <a:t>③ 太陽からくる光は平行である。</a:t>
            </a:r>
            <a:endParaRPr lang="en-US" altLang="ja-JP" sz="3200" b="0" i="0"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strike="noStrike" baseline="0" dirty="0">
                <a:solidFill>
                  <a:srgbClr val="000000"/>
                </a:solidFill>
                <a:latin typeface="游ゴシック Medium" panose="020B0500000000000000" pitchFamily="50" charset="-128"/>
                <a:ea typeface="游ゴシック Medium" panose="020B0500000000000000" pitchFamily="50" charset="-128"/>
              </a:rPr>
              <a:t>　以上を踏まえた上で実験を行います。</a:t>
            </a:r>
            <a:endParaRPr lang="en-US" altLang="ja-JP" sz="3200" b="0" i="0"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b="0" i="0"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strike="noStrike" baseline="0" dirty="0">
                <a:solidFill>
                  <a:srgbClr val="000000"/>
                </a:solidFill>
                <a:latin typeface="游ゴシック Medium" panose="020B0500000000000000" pitchFamily="50" charset="-128"/>
                <a:ea typeface="游ゴシック Medium" panose="020B0500000000000000" pitchFamily="50" charset="-128"/>
              </a:rPr>
              <a:t>　実験は個人で行います。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000394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39D27D0-14DD-44E1-A85F-9B909EEF0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897" y="168167"/>
            <a:ext cx="7312834" cy="6689833"/>
          </a:xfrm>
          <a:prstGeom prst="rect">
            <a:avLst/>
          </a:prstGeom>
        </p:spPr>
      </p:pic>
      <p:sp>
        <p:nvSpPr>
          <p:cNvPr id="5" name="テキスト ボックス 4">
            <a:extLst>
              <a:ext uri="{FF2B5EF4-FFF2-40B4-BE49-F238E27FC236}">
                <a16:creationId xmlns:a16="http://schemas.microsoft.com/office/drawing/2014/main" id="{0AFCB2E3-4B16-4AD5-9551-2F1D69FA04A4}"/>
              </a:ext>
            </a:extLst>
          </p:cNvPr>
          <p:cNvSpPr txBox="1"/>
          <p:nvPr/>
        </p:nvSpPr>
        <p:spPr>
          <a:xfrm>
            <a:off x="567559" y="1617230"/>
            <a:ext cx="4109544"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実験ワークシート</a:t>
            </a: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A</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３用紙）</a:t>
            </a:r>
          </a:p>
        </p:txBody>
      </p:sp>
      <p:sp>
        <p:nvSpPr>
          <p:cNvPr id="8" name="テキスト ボックス 7">
            <a:extLst>
              <a:ext uri="{FF2B5EF4-FFF2-40B4-BE49-F238E27FC236}">
                <a16:creationId xmlns:a16="http://schemas.microsoft.com/office/drawing/2014/main" id="{8BE1BC7A-1552-4726-8204-F5F47DF0C64F}"/>
              </a:ext>
            </a:extLst>
          </p:cNvPr>
          <p:cNvSpPr txBox="1"/>
          <p:nvPr/>
        </p:nvSpPr>
        <p:spPr>
          <a:xfrm>
            <a:off x="567559" y="2893199"/>
            <a:ext cx="4109544" cy="353943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月の模型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直径</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5㎝</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の発泡スチロール球の半分を黒色で、もう半分を黄色に塗り、ペットボトルキャップに接着する。</a:t>
            </a:r>
          </a:p>
        </p:txBody>
      </p:sp>
      <p:sp>
        <p:nvSpPr>
          <p:cNvPr id="9" name="テキスト ボックス 8">
            <a:extLst>
              <a:ext uri="{FF2B5EF4-FFF2-40B4-BE49-F238E27FC236}">
                <a16:creationId xmlns:a16="http://schemas.microsoft.com/office/drawing/2014/main" id="{36B4C409-3170-4742-8245-14FEF7031B72}"/>
              </a:ext>
            </a:extLst>
          </p:cNvPr>
          <p:cNvSpPr txBox="1"/>
          <p:nvPr/>
        </p:nvSpPr>
        <p:spPr>
          <a:xfrm>
            <a:off x="383628" y="744375"/>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準備物</a:t>
            </a:r>
          </a:p>
        </p:txBody>
      </p:sp>
      <p:pic>
        <p:nvPicPr>
          <p:cNvPr id="11" name="図 10">
            <a:extLst>
              <a:ext uri="{FF2B5EF4-FFF2-40B4-BE49-F238E27FC236}">
                <a16:creationId xmlns:a16="http://schemas.microsoft.com/office/drawing/2014/main" id="{A14FA54A-754D-4A55-8AA4-BD52DB7EA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50" y="3016329"/>
            <a:ext cx="3314700" cy="3416300"/>
          </a:xfrm>
          <a:prstGeom prst="rect">
            <a:avLst/>
          </a:prstGeom>
        </p:spPr>
      </p:pic>
    </p:spTree>
    <p:extLst>
      <p:ext uri="{BB962C8B-B14F-4D97-AF65-F5344CB8AC3E}">
        <p14:creationId xmlns:p14="http://schemas.microsoft.com/office/powerpoint/2010/main" val="321085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39D27D0-14DD-44E1-A85F-9B909EEF0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000" y="180000"/>
            <a:ext cx="7312834" cy="6689833"/>
          </a:xfrm>
          <a:prstGeom prst="rect">
            <a:avLst/>
          </a:prstGeom>
        </p:spPr>
      </p:pic>
      <p:sp>
        <p:nvSpPr>
          <p:cNvPr id="9" name="テキスト ボックス 8">
            <a:extLst>
              <a:ext uri="{FF2B5EF4-FFF2-40B4-BE49-F238E27FC236}">
                <a16:creationId xmlns:a16="http://schemas.microsoft.com/office/drawing/2014/main" id="{36B4C409-3170-4742-8245-14FEF7031B72}"/>
              </a:ext>
            </a:extLst>
          </p:cNvPr>
          <p:cNvSpPr txBox="1"/>
          <p:nvPr/>
        </p:nvSpPr>
        <p:spPr>
          <a:xfrm>
            <a:off x="383628" y="744375"/>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実験方法</a:t>
            </a:r>
          </a:p>
        </p:txBody>
      </p:sp>
      <p:sp>
        <p:nvSpPr>
          <p:cNvPr id="12" name="テキスト ボックス 11">
            <a:extLst>
              <a:ext uri="{FF2B5EF4-FFF2-40B4-BE49-F238E27FC236}">
                <a16:creationId xmlns:a16="http://schemas.microsoft.com/office/drawing/2014/main" id="{0E02F10F-1D6B-4A47-A7E2-6485F848C5DA}"/>
              </a:ext>
            </a:extLst>
          </p:cNvPr>
          <p:cNvSpPr txBox="1"/>
          <p:nvPr/>
        </p:nvSpPr>
        <p:spPr>
          <a:xfrm>
            <a:off x="484980" y="1671935"/>
            <a:ext cx="4184991"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１</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月が「イ」に来たとき、</a:t>
            </a:r>
          </a:p>
        </p:txBody>
      </p:sp>
      <p:pic>
        <p:nvPicPr>
          <p:cNvPr id="7" name="図 6">
            <a:extLst>
              <a:ext uri="{FF2B5EF4-FFF2-40B4-BE49-F238E27FC236}">
                <a16:creationId xmlns:a16="http://schemas.microsoft.com/office/drawing/2014/main" id="{FC51F48B-DD01-47BF-BEED-F9FABD7E85E1}"/>
              </a:ext>
            </a:extLst>
          </p:cNvPr>
          <p:cNvPicPr>
            <a:picLocks noChangeAspect="1"/>
          </p:cNvPicPr>
          <p:nvPr/>
        </p:nvPicPr>
        <p:blipFill>
          <a:blip r:embed="rId3"/>
          <a:stretch>
            <a:fillRect/>
          </a:stretch>
        </p:blipFill>
        <p:spPr>
          <a:xfrm>
            <a:off x="8667246" y="560665"/>
            <a:ext cx="3457977" cy="1536970"/>
          </a:xfrm>
          <a:prstGeom prst="rect">
            <a:avLst/>
          </a:prstGeom>
        </p:spPr>
      </p:pic>
      <p:sp>
        <p:nvSpPr>
          <p:cNvPr id="3" name="四角形: 角を丸くする 2">
            <a:extLst>
              <a:ext uri="{FF2B5EF4-FFF2-40B4-BE49-F238E27FC236}">
                <a16:creationId xmlns:a16="http://schemas.microsoft.com/office/drawing/2014/main" id="{CFD4E036-AD15-4CB2-9F91-578F7DEDD15D}"/>
              </a:ext>
            </a:extLst>
          </p:cNvPr>
          <p:cNvSpPr/>
          <p:nvPr/>
        </p:nvSpPr>
        <p:spPr>
          <a:xfrm>
            <a:off x="8782522" y="677509"/>
            <a:ext cx="3227426" cy="1303282"/>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AEF14F2-196F-417E-B6B7-1A413D0C82DD}"/>
              </a:ext>
            </a:extLst>
          </p:cNvPr>
          <p:cNvSpPr txBox="1"/>
          <p:nvPr/>
        </p:nvSpPr>
        <p:spPr>
          <a:xfrm>
            <a:off x="622738" y="4539734"/>
            <a:ext cx="6143296" cy="369332"/>
          </a:xfrm>
          <a:prstGeom prst="rect">
            <a:avLst/>
          </a:prstGeom>
          <a:noFill/>
        </p:spPr>
        <p:txBody>
          <a:bodyPr wrap="square">
            <a:spAutoFit/>
          </a:bodyPr>
          <a:lstStyle/>
          <a:p>
            <a:endParaRPr lang="ja-JP" altLang="en-US" dirty="0"/>
          </a:p>
        </p:txBody>
      </p:sp>
      <p:sp>
        <p:nvSpPr>
          <p:cNvPr id="16" name="テキスト ボックス 15">
            <a:extLst>
              <a:ext uri="{FF2B5EF4-FFF2-40B4-BE49-F238E27FC236}">
                <a16:creationId xmlns:a16="http://schemas.microsoft.com/office/drawing/2014/main" id="{F24EA4D0-7A51-4494-AC38-DF0F6B1C3E22}"/>
              </a:ext>
            </a:extLst>
          </p:cNvPr>
          <p:cNvSpPr txBox="1"/>
          <p:nvPr/>
        </p:nvSpPr>
        <p:spPr>
          <a:xfrm>
            <a:off x="484980" y="3524916"/>
            <a:ext cx="4184991" cy="304698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「イ」の月に、太陽の光が当たっているところには色ペンで、陰のところには鉛筆（黒）で塗る。</a:t>
            </a:r>
          </a:p>
          <a:p>
            <a:pPr algn="just"/>
            <a:endPar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83010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A30C8A-FF90-48B0-AB29-03791AC31589}"/>
              </a:ext>
            </a:extLst>
          </p:cNvPr>
          <p:cNvSpPr txBox="1"/>
          <p:nvPr/>
        </p:nvSpPr>
        <p:spPr>
          <a:xfrm>
            <a:off x="1080000" y="720000"/>
            <a:ext cx="10080000" cy="4031873"/>
          </a:xfrm>
          <a:prstGeom prst="rect">
            <a:avLst/>
          </a:prstGeom>
          <a:noFill/>
        </p:spPr>
        <p:txBody>
          <a:bodyPr wrap="square">
            <a:spAutoFit/>
          </a:bodyPr>
          <a:lstStyle/>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② 月の形の見え方は、太陽と月の位置関係によって変わることをどのように理解させるか。</a:t>
            </a:r>
          </a:p>
          <a:p>
            <a:pPr algn="just"/>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　月に見立てた発泡スチロール球と実験ワークシートを使用して、一人ひとりが実験（シミュレーション実験）を行う。</a:t>
            </a:r>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21950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36B4C409-3170-4742-8245-14FEF7031B72}"/>
              </a:ext>
            </a:extLst>
          </p:cNvPr>
          <p:cNvSpPr txBox="1"/>
          <p:nvPr/>
        </p:nvSpPr>
        <p:spPr>
          <a:xfrm>
            <a:off x="383628" y="744375"/>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実験方法</a:t>
            </a:r>
          </a:p>
        </p:txBody>
      </p:sp>
      <p:sp>
        <p:nvSpPr>
          <p:cNvPr id="12" name="テキスト ボックス 11">
            <a:extLst>
              <a:ext uri="{FF2B5EF4-FFF2-40B4-BE49-F238E27FC236}">
                <a16:creationId xmlns:a16="http://schemas.microsoft.com/office/drawing/2014/main" id="{0E02F10F-1D6B-4A47-A7E2-6485F848C5DA}"/>
              </a:ext>
            </a:extLst>
          </p:cNvPr>
          <p:cNvSpPr txBox="1"/>
          <p:nvPr/>
        </p:nvSpPr>
        <p:spPr>
          <a:xfrm>
            <a:off x="484980" y="1671935"/>
            <a:ext cx="4184991" cy="1077218"/>
          </a:xfrm>
          <a:prstGeom prst="rect">
            <a:avLst/>
          </a:prstGeom>
          <a:noFill/>
        </p:spPr>
        <p:txBody>
          <a:bodyPr wrap="square">
            <a:spAutoFit/>
          </a:bodyPr>
          <a:lstStyle/>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1(2)</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ア～クまですべて塗る。</a:t>
            </a:r>
          </a:p>
        </p:txBody>
      </p:sp>
      <p:pic>
        <p:nvPicPr>
          <p:cNvPr id="5" name="図 4">
            <a:extLst>
              <a:ext uri="{FF2B5EF4-FFF2-40B4-BE49-F238E27FC236}">
                <a16:creationId xmlns:a16="http://schemas.microsoft.com/office/drawing/2014/main" id="{6DFF3212-21BF-4122-9B90-BD193BF5780E}"/>
              </a:ext>
            </a:extLst>
          </p:cNvPr>
          <p:cNvPicPr>
            <a:picLocks noChangeAspect="1"/>
          </p:cNvPicPr>
          <p:nvPr/>
        </p:nvPicPr>
        <p:blipFill>
          <a:blip r:embed="rId2"/>
          <a:stretch>
            <a:fillRect/>
          </a:stretch>
        </p:blipFill>
        <p:spPr>
          <a:xfrm>
            <a:off x="4968000" y="180000"/>
            <a:ext cx="7315200" cy="6686550"/>
          </a:xfrm>
          <a:prstGeom prst="rect">
            <a:avLst/>
          </a:prstGeom>
        </p:spPr>
      </p:pic>
    </p:spTree>
    <p:extLst>
      <p:ext uri="{BB962C8B-B14F-4D97-AF65-F5344CB8AC3E}">
        <p14:creationId xmlns:p14="http://schemas.microsoft.com/office/powerpoint/2010/main" val="14674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1628440"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２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１の色に合わせて、月の模型を「イ」の位置に置く。</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pic>
        <p:nvPicPr>
          <p:cNvPr id="6" name="図 5">
            <a:extLst>
              <a:ext uri="{FF2B5EF4-FFF2-40B4-BE49-F238E27FC236}">
                <a16:creationId xmlns:a16="http://schemas.microsoft.com/office/drawing/2014/main" id="{51E809C9-173C-420C-8C46-7C55941B8E97}"/>
              </a:ext>
            </a:extLst>
          </p:cNvPr>
          <p:cNvPicPr>
            <a:picLocks noChangeAspect="1"/>
          </p:cNvPicPr>
          <p:nvPr/>
        </p:nvPicPr>
        <p:blipFill>
          <a:blip r:embed="rId2"/>
          <a:stretch>
            <a:fillRect/>
          </a:stretch>
        </p:blipFill>
        <p:spPr>
          <a:xfrm>
            <a:off x="3139493" y="1510218"/>
            <a:ext cx="6061657" cy="4774765"/>
          </a:xfrm>
          <a:prstGeom prst="rect">
            <a:avLst/>
          </a:prstGeom>
        </p:spPr>
      </p:pic>
      <p:sp>
        <p:nvSpPr>
          <p:cNvPr id="20" name="フリーフォーム: 図形 19">
            <a:extLst>
              <a:ext uri="{FF2B5EF4-FFF2-40B4-BE49-F238E27FC236}">
                <a16:creationId xmlns:a16="http://schemas.microsoft.com/office/drawing/2014/main" id="{030923C1-38CF-4814-9522-76B39BAB05FE}"/>
              </a:ext>
            </a:extLst>
          </p:cNvPr>
          <p:cNvSpPr/>
          <p:nvPr/>
        </p:nvSpPr>
        <p:spPr>
          <a:xfrm>
            <a:off x="6321815" y="1971675"/>
            <a:ext cx="89146" cy="1666240"/>
          </a:xfrm>
          <a:custGeom>
            <a:avLst/>
            <a:gdLst>
              <a:gd name="connsiteX0" fmla="*/ 20320 w 111931"/>
              <a:gd name="connsiteY0" fmla="*/ 0 h 1666240"/>
              <a:gd name="connsiteX1" fmla="*/ 111760 w 111931"/>
              <a:gd name="connsiteY1" fmla="*/ 924560 h 1666240"/>
              <a:gd name="connsiteX2" fmla="*/ 0 w 111931"/>
              <a:gd name="connsiteY2" fmla="*/ 1666240 h 1666240"/>
            </a:gdLst>
            <a:ahLst/>
            <a:cxnLst>
              <a:cxn ang="0">
                <a:pos x="connsiteX0" y="connsiteY0"/>
              </a:cxn>
              <a:cxn ang="0">
                <a:pos x="connsiteX1" y="connsiteY1"/>
              </a:cxn>
              <a:cxn ang="0">
                <a:pos x="connsiteX2" y="connsiteY2"/>
              </a:cxn>
            </a:cxnLst>
            <a:rect l="l" t="t" r="r" b="b"/>
            <a:pathLst>
              <a:path w="111931" h="1666240">
                <a:moveTo>
                  <a:pt x="20320" y="0"/>
                </a:moveTo>
                <a:cubicBezTo>
                  <a:pt x="67733" y="323426"/>
                  <a:pt x="115147" y="646853"/>
                  <a:pt x="111760" y="924560"/>
                </a:cubicBezTo>
                <a:cubicBezTo>
                  <a:pt x="108373" y="1202267"/>
                  <a:pt x="54186" y="1434253"/>
                  <a:pt x="0" y="16662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a:extLst>
              <a:ext uri="{FF2B5EF4-FFF2-40B4-BE49-F238E27FC236}">
                <a16:creationId xmlns:a16="http://schemas.microsoft.com/office/drawing/2014/main" id="{561BA567-C8D5-491B-B5D8-1C652F471BB2}"/>
              </a:ext>
            </a:extLst>
          </p:cNvPr>
          <p:cNvCxnSpPr/>
          <p:nvPr/>
        </p:nvCxnSpPr>
        <p:spPr>
          <a:xfrm flipV="1">
            <a:off x="6284984" y="4155440"/>
            <a:ext cx="0" cy="1413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5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5857560"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２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(2)</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「イ」の月を地球から見る。このとき、月の形がどのようになっているか調べる。</a:t>
            </a:r>
          </a:p>
        </p:txBody>
      </p:sp>
      <p:pic>
        <p:nvPicPr>
          <p:cNvPr id="6" name="図 5">
            <a:extLst>
              <a:ext uri="{FF2B5EF4-FFF2-40B4-BE49-F238E27FC236}">
                <a16:creationId xmlns:a16="http://schemas.microsoft.com/office/drawing/2014/main" id="{51E809C9-173C-420C-8C46-7C55941B8E97}"/>
              </a:ext>
            </a:extLst>
          </p:cNvPr>
          <p:cNvPicPr>
            <a:picLocks noChangeAspect="1"/>
          </p:cNvPicPr>
          <p:nvPr/>
        </p:nvPicPr>
        <p:blipFill>
          <a:blip r:embed="rId2"/>
          <a:stretch>
            <a:fillRect/>
          </a:stretch>
        </p:blipFill>
        <p:spPr>
          <a:xfrm>
            <a:off x="6618023" y="339725"/>
            <a:ext cx="6061657" cy="4774765"/>
          </a:xfrm>
          <a:prstGeom prst="rect">
            <a:avLst/>
          </a:prstGeom>
        </p:spPr>
      </p:pic>
      <p:cxnSp>
        <p:nvCxnSpPr>
          <p:cNvPr id="4" name="直線矢印コネクタ 3">
            <a:extLst>
              <a:ext uri="{FF2B5EF4-FFF2-40B4-BE49-F238E27FC236}">
                <a16:creationId xmlns:a16="http://schemas.microsoft.com/office/drawing/2014/main" id="{C7620091-516E-4C38-881E-D6FEEFA5D525}"/>
              </a:ext>
            </a:extLst>
          </p:cNvPr>
          <p:cNvCxnSpPr>
            <a:cxnSpLocks/>
          </p:cNvCxnSpPr>
          <p:nvPr/>
        </p:nvCxnSpPr>
        <p:spPr>
          <a:xfrm flipV="1">
            <a:off x="7569200" y="3285690"/>
            <a:ext cx="1097280" cy="676710"/>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sp>
        <p:nvSpPr>
          <p:cNvPr id="10" name="テキスト ボックス 9">
            <a:extLst>
              <a:ext uri="{FF2B5EF4-FFF2-40B4-BE49-F238E27FC236}">
                <a16:creationId xmlns:a16="http://schemas.microsoft.com/office/drawing/2014/main" id="{659BFC70-80D1-4099-90E0-60DCD2F4080F}"/>
              </a:ext>
            </a:extLst>
          </p:cNvPr>
          <p:cNvSpPr txBox="1"/>
          <p:nvPr/>
        </p:nvSpPr>
        <p:spPr>
          <a:xfrm>
            <a:off x="488577" y="2698531"/>
            <a:ext cx="5857560"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地球から出ている矢印は、地球から見る向きを表している。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8032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5857560"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２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(2)</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「イ」の月を地球から見る。このとき、月の形がどのようになっているか調べる。</a:t>
            </a:r>
          </a:p>
        </p:txBody>
      </p:sp>
      <p:pic>
        <p:nvPicPr>
          <p:cNvPr id="6" name="図 5">
            <a:extLst>
              <a:ext uri="{FF2B5EF4-FFF2-40B4-BE49-F238E27FC236}">
                <a16:creationId xmlns:a16="http://schemas.microsoft.com/office/drawing/2014/main" id="{51E809C9-173C-420C-8C46-7C55941B8E97}"/>
              </a:ext>
            </a:extLst>
          </p:cNvPr>
          <p:cNvPicPr>
            <a:picLocks noChangeAspect="1"/>
          </p:cNvPicPr>
          <p:nvPr/>
        </p:nvPicPr>
        <p:blipFill>
          <a:blip r:embed="rId2"/>
          <a:stretch>
            <a:fillRect/>
          </a:stretch>
        </p:blipFill>
        <p:spPr>
          <a:xfrm>
            <a:off x="6618023" y="339725"/>
            <a:ext cx="6061657" cy="4774765"/>
          </a:xfrm>
          <a:prstGeom prst="rect">
            <a:avLst/>
          </a:prstGeom>
        </p:spPr>
      </p:pic>
      <p:cxnSp>
        <p:nvCxnSpPr>
          <p:cNvPr id="4" name="直線矢印コネクタ 3">
            <a:extLst>
              <a:ext uri="{FF2B5EF4-FFF2-40B4-BE49-F238E27FC236}">
                <a16:creationId xmlns:a16="http://schemas.microsoft.com/office/drawing/2014/main" id="{C7620091-516E-4C38-881E-D6FEEFA5D525}"/>
              </a:ext>
            </a:extLst>
          </p:cNvPr>
          <p:cNvCxnSpPr>
            <a:cxnSpLocks/>
          </p:cNvCxnSpPr>
          <p:nvPr/>
        </p:nvCxnSpPr>
        <p:spPr>
          <a:xfrm flipV="1">
            <a:off x="7569200" y="3285690"/>
            <a:ext cx="1097280" cy="676710"/>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sp>
        <p:nvSpPr>
          <p:cNvPr id="9" name="テキスト ボックス 8">
            <a:extLst>
              <a:ext uri="{FF2B5EF4-FFF2-40B4-BE49-F238E27FC236}">
                <a16:creationId xmlns:a16="http://schemas.microsoft.com/office/drawing/2014/main" id="{7776272A-4717-48E8-977B-A372E10C1208}"/>
              </a:ext>
            </a:extLst>
          </p:cNvPr>
          <p:cNvSpPr txBox="1"/>
          <p:nvPr/>
        </p:nvSpPr>
        <p:spPr>
          <a:xfrm>
            <a:off x="408909" y="2394071"/>
            <a:ext cx="5857560"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地球の位置から見ることは難しいので、対象の月と反対側の月から地球を通して見る。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pic>
        <p:nvPicPr>
          <p:cNvPr id="8" name="図 7">
            <a:extLst>
              <a:ext uri="{FF2B5EF4-FFF2-40B4-BE49-F238E27FC236}">
                <a16:creationId xmlns:a16="http://schemas.microsoft.com/office/drawing/2014/main" id="{FD2EA1D8-BFDD-4D47-ABF8-F02CDF29076E}"/>
              </a:ext>
            </a:extLst>
          </p:cNvPr>
          <p:cNvPicPr>
            <a:picLocks noChangeAspect="1"/>
          </p:cNvPicPr>
          <p:nvPr/>
        </p:nvPicPr>
        <p:blipFill>
          <a:blip r:embed="rId3"/>
          <a:stretch>
            <a:fillRect/>
          </a:stretch>
        </p:blipFill>
        <p:spPr>
          <a:xfrm>
            <a:off x="8721144" y="3612947"/>
            <a:ext cx="3470856" cy="2905328"/>
          </a:xfrm>
          <a:prstGeom prst="rect">
            <a:avLst/>
          </a:prstGeom>
        </p:spPr>
      </p:pic>
      <p:sp>
        <p:nvSpPr>
          <p:cNvPr id="12" name="テキスト ボックス 11">
            <a:extLst>
              <a:ext uri="{FF2B5EF4-FFF2-40B4-BE49-F238E27FC236}">
                <a16:creationId xmlns:a16="http://schemas.microsoft.com/office/drawing/2014/main" id="{A080B1F1-0C5A-4CF5-BBD3-F37D0A088455}"/>
              </a:ext>
            </a:extLst>
          </p:cNvPr>
          <p:cNvSpPr txBox="1"/>
          <p:nvPr/>
        </p:nvSpPr>
        <p:spPr>
          <a:xfrm>
            <a:off x="516623" y="4916412"/>
            <a:ext cx="5857560"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真横から見ないと形が変わるので注意する。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6444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59" y="198211"/>
            <a:ext cx="11530470"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２ </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(3)</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結果を結果</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の イ に書く。</a:t>
            </a: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太陽の光が当たっているところには色ペンで、陰のところには鉛筆（黒）で塗る。</a:t>
            </a:r>
          </a:p>
        </p:txBody>
      </p:sp>
      <p:pic>
        <p:nvPicPr>
          <p:cNvPr id="5" name="図 4">
            <a:extLst>
              <a:ext uri="{FF2B5EF4-FFF2-40B4-BE49-F238E27FC236}">
                <a16:creationId xmlns:a16="http://schemas.microsoft.com/office/drawing/2014/main" id="{306C88B3-93B2-47EC-89DD-08CA4E9CDA6C}"/>
              </a:ext>
            </a:extLst>
          </p:cNvPr>
          <p:cNvPicPr>
            <a:picLocks noChangeAspect="1"/>
          </p:cNvPicPr>
          <p:nvPr/>
        </p:nvPicPr>
        <p:blipFill>
          <a:blip r:embed="rId2"/>
          <a:stretch>
            <a:fillRect/>
          </a:stretch>
        </p:blipFill>
        <p:spPr>
          <a:xfrm>
            <a:off x="2983367" y="1850652"/>
            <a:ext cx="7684634" cy="5007348"/>
          </a:xfrm>
          <a:prstGeom prst="rect">
            <a:avLst/>
          </a:prstGeom>
        </p:spPr>
      </p:pic>
      <p:sp>
        <p:nvSpPr>
          <p:cNvPr id="7" name="楕円 6">
            <a:extLst>
              <a:ext uri="{FF2B5EF4-FFF2-40B4-BE49-F238E27FC236}">
                <a16:creationId xmlns:a16="http://schemas.microsoft.com/office/drawing/2014/main" id="{93A97E22-5F2C-4623-9754-6D62A49269D0}"/>
              </a:ext>
            </a:extLst>
          </p:cNvPr>
          <p:cNvSpPr/>
          <p:nvPr/>
        </p:nvSpPr>
        <p:spPr>
          <a:xfrm>
            <a:off x="5301782" y="3561306"/>
            <a:ext cx="1132115" cy="1034143"/>
          </a:xfrm>
          <a:prstGeom prst="ellipse">
            <a:avLst/>
          </a:prstGeom>
          <a:no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CF7E1541-96C2-407A-8828-9641326F1367}"/>
              </a:ext>
            </a:extLst>
          </p:cNvPr>
          <p:cNvCxnSpPr/>
          <p:nvPr/>
        </p:nvCxnSpPr>
        <p:spPr>
          <a:xfrm flipH="1" flipV="1">
            <a:off x="6433897" y="4511366"/>
            <a:ext cx="860282" cy="55462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45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59" y="198211"/>
            <a:ext cx="11530470"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３　「イ」の結果を結果２に写す。</a:t>
            </a:r>
          </a:p>
          <a:p>
            <a:pPr algn="just"/>
            <a:endPar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pic>
        <p:nvPicPr>
          <p:cNvPr id="3" name="図 2">
            <a:extLst>
              <a:ext uri="{FF2B5EF4-FFF2-40B4-BE49-F238E27FC236}">
                <a16:creationId xmlns:a16="http://schemas.microsoft.com/office/drawing/2014/main" id="{79FDD7F9-738A-47F3-AD4C-756E6519531A}"/>
              </a:ext>
            </a:extLst>
          </p:cNvPr>
          <p:cNvPicPr>
            <a:picLocks noChangeAspect="1"/>
          </p:cNvPicPr>
          <p:nvPr/>
        </p:nvPicPr>
        <p:blipFill>
          <a:blip r:embed="rId2"/>
          <a:stretch>
            <a:fillRect/>
          </a:stretch>
        </p:blipFill>
        <p:spPr>
          <a:xfrm>
            <a:off x="851339" y="1112292"/>
            <a:ext cx="6285186" cy="5745708"/>
          </a:xfrm>
          <a:prstGeom prst="rect">
            <a:avLst/>
          </a:prstGeom>
        </p:spPr>
      </p:pic>
      <p:sp>
        <p:nvSpPr>
          <p:cNvPr id="9" name="四角形: 角を丸くする 8">
            <a:extLst>
              <a:ext uri="{FF2B5EF4-FFF2-40B4-BE49-F238E27FC236}">
                <a16:creationId xmlns:a16="http://schemas.microsoft.com/office/drawing/2014/main" id="{6ECEDAAE-C50F-4F7E-8161-8AD8AC4F414C}"/>
              </a:ext>
            </a:extLst>
          </p:cNvPr>
          <p:cNvSpPr/>
          <p:nvPr/>
        </p:nvSpPr>
        <p:spPr>
          <a:xfrm>
            <a:off x="924911" y="5745708"/>
            <a:ext cx="830317" cy="324016"/>
          </a:xfrm>
          <a:prstGeom prst="round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D8CBBF3-9B16-45EA-A32D-872A86D1EB73}"/>
              </a:ext>
            </a:extLst>
          </p:cNvPr>
          <p:cNvPicPr>
            <a:picLocks noChangeAspect="1"/>
          </p:cNvPicPr>
          <p:nvPr/>
        </p:nvPicPr>
        <p:blipFill>
          <a:blip r:embed="rId3"/>
          <a:stretch>
            <a:fillRect/>
          </a:stretch>
        </p:blipFill>
        <p:spPr>
          <a:xfrm>
            <a:off x="3993932" y="3429000"/>
            <a:ext cx="7895835" cy="2237362"/>
          </a:xfrm>
          <a:prstGeom prst="rect">
            <a:avLst/>
          </a:prstGeom>
        </p:spPr>
      </p:pic>
    </p:spTree>
    <p:extLst>
      <p:ext uri="{BB962C8B-B14F-4D97-AF65-F5344CB8AC3E}">
        <p14:creationId xmlns:p14="http://schemas.microsoft.com/office/powerpoint/2010/main" val="425169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7469DA6-305E-4F70-88B0-D7E0C0279AA9}"/>
              </a:ext>
            </a:extLst>
          </p:cNvPr>
          <p:cNvSpPr txBox="1"/>
          <p:nvPr/>
        </p:nvSpPr>
        <p:spPr>
          <a:xfrm>
            <a:off x="532028" y="776280"/>
            <a:ext cx="8590951"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４　「ア」～「ク」についても同様に行う。</a:t>
            </a:r>
          </a:p>
        </p:txBody>
      </p:sp>
    </p:spTree>
    <p:extLst>
      <p:ext uri="{BB962C8B-B14F-4D97-AF65-F5344CB8AC3E}">
        <p14:creationId xmlns:p14="http://schemas.microsoft.com/office/powerpoint/2010/main" val="1288741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8046FE-5DC1-4FD0-87BE-C634A09503A4}"/>
              </a:ext>
            </a:extLst>
          </p:cNvPr>
          <p:cNvPicPr>
            <a:picLocks noChangeAspect="1"/>
          </p:cNvPicPr>
          <p:nvPr/>
        </p:nvPicPr>
        <p:blipFill>
          <a:blip r:embed="rId2"/>
          <a:stretch>
            <a:fillRect/>
          </a:stretch>
        </p:blipFill>
        <p:spPr>
          <a:xfrm>
            <a:off x="2434514" y="154021"/>
            <a:ext cx="9214834" cy="6549957"/>
          </a:xfrm>
          <a:prstGeom prst="rect">
            <a:avLst/>
          </a:prstGeom>
          <a:ln>
            <a:solidFill>
              <a:schemeClr val="tx1"/>
            </a:solidFill>
          </a:ln>
        </p:spPr>
      </p:pic>
      <p:sp>
        <p:nvSpPr>
          <p:cNvPr id="5" name="テキスト ボックス 4">
            <a:extLst>
              <a:ext uri="{FF2B5EF4-FFF2-40B4-BE49-F238E27FC236}">
                <a16:creationId xmlns:a16="http://schemas.microsoft.com/office/drawing/2014/main" id="{431E09F5-39E1-4374-BEF8-850428ED348C}"/>
              </a:ext>
            </a:extLst>
          </p:cNvPr>
          <p:cNvSpPr txBox="1"/>
          <p:nvPr/>
        </p:nvSpPr>
        <p:spPr>
          <a:xfrm>
            <a:off x="380997" y="776280"/>
            <a:ext cx="2053517"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実験結果</a:t>
            </a:r>
          </a:p>
        </p:txBody>
      </p:sp>
    </p:spTree>
    <p:extLst>
      <p:ext uri="{BB962C8B-B14F-4D97-AF65-F5344CB8AC3E}">
        <p14:creationId xmlns:p14="http://schemas.microsoft.com/office/powerpoint/2010/main" val="3632263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7469DA6-305E-4F70-88B0-D7E0C0279AA9}"/>
              </a:ext>
            </a:extLst>
          </p:cNvPr>
          <p:cNvSpPr txBox="1"/>
          <p:nvPr/>
        </p:nvSpPr>
        <p:spPr>
          <a:xfrm>
            <a:off x="932078" y="1365218"/>
            <a:ext cx="10497922" cy="584775"/>
          </a:xfrm>
          <a:prstGeom prst="rect">
            <a:avLst/>
          </a:prstGeom>
          <a:noFill/>
        </p:spPr>
        <p:txBody>
          <a:bodyPr wrap="square">
            <a:spAutoFit/>
          </a:bodyPr>
          <a:lstStyle/>
          <a:p>
            <a:pPr algn="just"/>
            <a:r>
              <a:rPr lang="ja-JP" altLang="en-US" sz="3200" b="0" i="0" u="none" strike="noStrike" baseline="0" dirty="0">
                <a:solidFill>
                  <a:srgbClr val="FF0000"/>
                </a:solidFill>
                <a:latin typeface="游ゴシック Medium" panose="020B0500000000000000" pitchFamily="50" charset="-128"/>
                <a:ea typeface="游ゴシック Medium" panose="020B0500000000000000" pitchFamily="50" charset="-128"/>
              </a:rPr>
              <a:t>結論は目的について結果から分かったことを書きます。</a:t>
            </a:r>
            <a:endParaRPr lang="en-US" altLang="ja-JP" sz="3200" b="0" i="0" u="none" strike="noStrike" baseline="0" dirty="0">
              <a:solidFill>
                <a:srgbClr val="FF0000"/>
              </a:solidFill>
              <a:latin typeface="游ゴシック Medium" panose="020B0500000000000000" pitchFamily="50" charset="-128"/>
              <a:ea typeface="游ゴシック Medium" panose="020B0500000000000000" pitchFamily="50" charset="-128"/>
            </a:endParaRPr>
          </a:p>
        </p:txBody>
      </p:sp>
      <p:sp>
        <p:nvSpPr>
          <p:cNvPr id="3" name="テキスト ボックス 2">
            <a:extLst>
              <a:ext uri="{FF2B5EF4-FFF2-40B4-BE49-F238E27FC236}">
                <a16:creationId xmlns:a16="http://schemas.microsoft.com/office/drawing/2014/main" id="{6577D0E3-074C-4557-9113-FF335BCA2CDC}"/>
              </a:ext>
            </a:extLst>
          </p:cNvPr>
          <p:cNvSpPr txBox="1"/>
          <p:nvPr/>
        </p:nvSpPr>
        <p:spPr>
          <a:xfrm>
            <a:off x="383628" y="744375"/>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結論</a:t>
            </a:r>
          </a:p>
        </p:txBody>
      </p:sp>
      <p:sp>
        <p:nvSpPr>
          <p:cNvPr id="5" name="テキスト ボックス 4">
            <a:extLst>
              <a:ext uri="{FF2B5EF4-FFF2-40B4-BE49-F238E27FC236}">
                <a16:creationId xmlns:a16="http://schemas.microsoft.com/office/drawing/2014/main" id="{1426ABB2-C539-481D-A232-94C8D38F4F35}"/>
              </a:ext>
            </a:extLst>
          </p:cNvPr>
          <p:cNvSpPr txBox="1"/>
          <p:nvPr/>
        </p:nvSpPr>
        <p:spPr>
          <a:xfrm>
            <a:off x="798728" y="2186115"/>
            <a:ext cx="10497922" cy="3539430"/>
          </a:xfrm>
          <a:prstGeom prst="rect">
            <a:avLst/>
          </a:prstGeom>
          <a:noFill/>
        </p:spPr>
        <p:txBody>
          <a:bodyPr wrap="square">
            <a:spAutoFit/>
          </a:bodyPr>
          <a:lstStyle/>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2019</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年度の実践では、実験の目的を「太陽・月・地球の位置関係と、地球から見た月の形について調べる。」としました。</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児童にとって実験目的の内容が理解しにくかったようで、児童は結論を様々に書いてきました。もっと具体的に書いた方が良いと考えます。</a:t>
            </a:r>
          </a:p>
        </p:txBody>
      </p:sp>
    </p:spTree>
    <p:extLst>
      <p:ext uri="{BB962C8B-B14F-4D97-AF65-F5344CB8AC3E}">
        <p14:creationId xmlns:p14="http://schemas.microsoft.com/office/powerpoint/2010/main" val="1354232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7469DA6-305E-4F70-88B0-D7E0C0279AA9}"/>
              </a:ext>
            </a:extLst>
          </p:cNvPr>
          <p:cNvSpPr txBox="1"/>
          <p:nvPr/>
        </p:nvSpPr>
        <p:spPr>
          <a:xfrm>
            <a:off x="932078" y="1365218"/>
            <a:ext cx="10497922" cy="584775"/>
          </a:xfrm>
          <a:prstGeom prst="rect">
            <a:avLst/>
          </a:prstGeom>
          <a:noFill/>
        </p:spPr>
        <p:txBody>
          <a:bodyPr wrap="square">
            <a:spAutoFit/>
          </a:bodyPr>
          <a:lstStyle/>
          <a:p>
            <a:pPr algn="just"/>
            <a:r>
              <a:rPr lang="ja-JP" altLang="en-US" sz="3200" b="0" i="0" u="none" strike="noStrike" baseline="0" dirty="0">
                <a:solidFill>
                  <a:srgbClr val="FF0000"/>
                </a:solidFill>
                <a:latin typeface="游ゴシック Medium" panose="020B0500000000000000" pitchFamily="50" charset="-128"/>
                <a:ea typeface="游ゴシック Medium" panose="020B0500000000000000" pitchFamily="50" charset="-128"/>
              </a:rPr>
              <a:t>結論は目的について結果から分かったことを書きます。</a:t>
            </a:r>
            <a:endParaRPr lang="en-US" altLang="ja-JP" sz="3200" b="0" i="0" u="none" strike="noStrike" baseline="0" dirty="0">
              <a:solidFill>
                <a:srgbClr val="FF0000"/>
              </a:solidFill>
              <a:latin typeface="游ゴシック Medium" panose="020B0500000000000000" pitchFamily="50" charset="-128"/>
              <a:ea typeface="游ゴシック Medium" panose="020B0500000000000000" pitchFamily="50" charset="-128"/>
            </a:endParaRPr>
          </a:p>
        </p:txBody>
      </p:sp>
      <p:sp>
        <p:nvSpPr>
          <p:cNvPr id="3" name="テキスト ボックス 2">
            <a:extLst>
              <a:ext uri="{FF2B5EF4-FFF2-40B4-BE49-F238E27FC236}">
                <a16:creationId xmlns:a16="http://schemas.microsoft.com/office/drawing/2014/main" id="{6577D0E3-074C-4557-9113-FF335BCA2CDC}"/>
              </a:ext>
            </a:extLst>
          </p:cNvPr>
          <p:cNvSpPr txBox="1"/>
          <p:nvPr/>
        </p:nvSpPr>
        <p:spPr>
          <a:xfrm>
            <a:off x="383628" y="744375"/>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結論</a:t>
            </a:r>
          </a:p>
        </p:txBody>
      </p:sp>
      <p:sp>
        <p:nvSpPr>
          <p:cNvPr id="4" name="テキスト ボックス 3">
            <a:extLst>
              <a:ext uri="{FF2B5EF4-FFF2-40B4-BE49-F238E27FC236}">
                <a16:creationId xmlns:a16="http://schemas.microsoft.com/office/drawing/2014/main" id="{42AA1119-38F2-4F98-BC6A-835B726112AE}"/>
              </a:ext>
            </a:extLst>
          </p:cNvPr>
          <p:cNvSpPr txBox="1"/>
          <p:nvPr/>
        </p:nvSpPr>
        <p:spPr>
          <a:xfrm>
            <a:off x="932078" y="2159543"/>
            <a:ext cx="10497922" cy="4031873"/>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実験の目的の例</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満月・新月・半月・みんなが観察した三日月は、それぞれ太陽・月・地球がどんな位置関係になったときかを調べる。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地球から見る月の形は、太陽・月・地球の位置関係によって変わることを確かめる。　</a:t>
            </a:r>
          </a:p>
        </p:txBody>
      </p:sp>
    </p:spTree>
    <p:extLst>
      <p:ext uri="{BB962C8B-B14F-4D97-AF65-F5344CB8AC3E}">
        <p14:creationId xmlns:p14="http://schemas.microsoft.com/office/powerpoint/2010/main" val="379215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A30C8A-FF90-48B0-AB29-03791AC31589}"/>
              </a:ext>
            </a:extLst>
          </p:cNvPr>
          <p:cNvSpPr txBox="1"/>
          <p:nvPr/>
        </p:nvSpPr>
        <p:spPr>
          <a:xfrm>
            <a:off x="1080000" y="720000"/>
            <a:ext cx="10080000" cy="4524315"/>
          </a:xfrm>
          <a:prstGeom prst="rect">
            <a:avLst/>
          </a:prstGeom>
          <a:noFill/>
        </p:spPr>
        <p:txBody>
          <a:bodyPr wrap="square">
            <a:spAutoFit/>
          </a:bodyPr>
          <a:lstStyle/>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③ 月の観察結果が、太陽と月とがどんな位置関係の時であったかをどのように理解させるか。</a:t>
            </a:r>
          </a:p>
          <a:p>
            <a:pPr algn="just"/>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b="1"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rPr>
              <a:t>　①の観察結果と②の実験結果を結びつけて考えるような学習課題に取り組ませる。</a:t>
            </a:r>
          </a:p>
          <a:p>
            <a:pPr algn="just"/>
            <a:endParaRPr lang="en-US" altLang="ja-JP"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ja-JP" altLang="en-US" sz="3200" b="1"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50771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7469DA6-305E-4F70-88B0-D7E0C0279AA9}"/>
              </a:ext>
            </a:extLst>
          </p:cNvPr>
          <p:cNvSpPr txBox="1"/>
          <p:nvPr/>
        </p:nvSpPr>
        <p:spPr>
          <a:xfrm>
            <a:off x="532028" y="776280"/>
            <a:ext cx="11012272" cy="3539430"/>
          </a:xfrm>
          <a:prstGeom prst="rect">
            <a:avLst/>
          </a:prstGeom>
          <a:noFill/>
        </p:spPr>
        <p:txBody>
          <a:bodyPr wrap="square">
            <a:spAutoFit/>
          </a:bodyPr>
          <a:lstStyle/>
          <a:p>
            <a:pPr algn="just"/>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(6)</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月の満ち欠け（観察結果と実験結果から考える）</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月の観察結果と、太陽と月の位置関係を結びつけて理解するために次の課題を与えます。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この課題に取り組む前に、時計回りを右回りということを確認しておく必要があります。</a:t>
            </a:r>
          </a:p>
        </p:txBody>
      </p:sp>
    </p:spTree>
    <p:extLst>
      <p:ext uri="{BB962C8B-B14F-4D97-AF65-F5344CB8AC3E}">
        <p14:creationId xmlns:p14="http://schemas.microsoft.com/office/powerpoint/2010/main" val="1954263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A28ADE-A0F9-44B1-AFEF-2BCCA12BC8B5}"/>
              </a:ext>
            </a:extLst>
          </p:cNvPr>
          <p:cNvSpPr txBox="1"/>
          <p:nvPr/>
        </p:nvSpPr>
        <p:spPr>
          <a:xfrm>
            <a:off x="737550" y="341977"/>
            <a:ext cx="10716900" cy="2062103"/>
          </a:xfrm>
          <a:prstGeom prst="rect">
            <a:avLst/>
          </a:prstGeom>
          <a:noFill/>
          <a:ln w="25400" cap="rnd">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a:spAutoFit/>
          </a:bodyPr>
          <a:lstStyle/>
          <a:p>
            <a:pPr algn="just"/>
            <a:r>
              <a:rPr lang="ja-JP" altLang="en-US" sz="3200" b="0" i="0" u="none" strike="noStrike" baseline="0" dirty="0">
                <a:solidFill>
                  <a:srgbClr val="0070C0"/>
                </a:solidFill>
                <a:latin typeface="游ゴシック Medium" panose="020B0500000000000000" pitchFamily="50" charset="-128"/>
                <a:ea typeface="游ゴシック Medium" panose="020B0500000000000000" pitchFamily="50" charset="-128"/>
              </a:rPr>
              <a:t>課題</a:t>
            </a:r>
            <a:r>
              <a:rPr lang="en-US" altLang="ja-JP" sz="3200" b="0" i="0" u="none" strike="noStrike" baseline="0" dirty="0">
                <a:solidFill>
                  <a:srgbClr val="0070C0"/>
                </a:solidFill>
                <a:latin typeface="游ゴシック Medium" panose="020B0500000000000000" pitchFamily="50" charset="-128"/>
                <a:ea typeface="游ゴシック Medium" panose="020B0500000000000000" pitchFamily="50" charset="-128"/>
              </a:rPr>
              <a:t>3</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ja-JP" altLang="en-US" sz="3200" dirty="0">
                <a:solidFill>
                  <a:srgbClr val="000000"/>
                </a:solidFill>
                <a:latin typeface="游ゴシック Medium" panose="020B0500000000000000" pitchFamily="50" charset="-128"/>
                <a:ea typeface="游ゴシック Medium" panose="020B0500000000000000" pitchFamily="50" charset="-128"/>
              </a:rPr>
              <a:t>月</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は地球のまわりを回っています。</a:t>
            </a:r>
            <a:r>
              <a:rPr lang="ja-JP" altLang="en-US" sz="3200" dirty="0">
                <a:solidFill>
                  <a:srgbClr val="000000"/>
                </a:solidFill>
                <a:latin typeface="游ゴシック Medium" panose="020B0500000000000000" pitchFamily="50" charset="-128"/>
                <a:ea typeface="游ゴシック Medium" panose="020B0500000000000000" pitchFamily="50" charset="-128"/>
              </a:rPr>
              <a:t>地球の北極上空から見て、</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月は地球のまわりを右回りに回っていますか、左回りに回っていますか。実験結果と観察結果から考えなさい。</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pic>
        <p:nvPicPr>
          <p:cNvPr id="4" name="図 3">
            <a:extLst>
              <a:ext uri="{FF2B5EF4-FFF2-40B4-BE49-F238E27FC236}">
                <a16:creationId xmlns:a16="http://schemas.microsoft.com/office/drawing/2014/main" id="{BB4A7E63-5165-4780-B7CF-8E7F00B1DDFA}"/>
              </a:ext>
            </a:extLst>
          </p:cNvPr>
          <p:cNvPicPr>
            <a:picLocks noChangeAspect="1"/>
          </p:cNvPicPr>
          <p:nvPr/>
        </p:nvPicPr>
        <p:blipFill>
          <a:blip r:embed="rId2"/>
          <a:stretch>
            <a:fillRect/>
          </a:stretch>
        </p:blipFill>
        <p:spPr>
          <a:xfrm>
            <a:off x="3200149" y="3245992"/>
            <a:ext cx="2895851" cy="2956816"/>
          </a:xfrm>
          <a:prstGeom prst="rect">
            <a:avLst/>
          </a:prstGeom>
        </p:spPr>
      </p:pic>
      <p:pic>
        <p:nvPicPr>
          <p:cNvPr id="9" name="図 8">
            <a:extLst>
              <a:ext uri="{FF2B5EF4-FFF2-40B4-BE49-F238E27FC236}">
                <a16:creationId xmlns:a16="http://schemas.microsoft.com/office/drawing/2014/main" id="{16E51BDB-E603-4228-B3DC-91054A9F5FA5}"/>
              </a:ext>
            </a:extLst>
          </p:cNvPr>
          <p:cNvPicPr>
            <a:picLocks noChangeAspect="1"/>
          </p:cNvPicPr>
          <p:nvPr/>
        </p:nvPicPr>
        <p:blipFill>
          <a:blip r:embed="rId3"/>
          <a:stretch>
            <a:fillRect/>
          </a:stretch>
        </p:blipFill>
        <p:spPr>
          <a:xfrm flipH="1">
            <a:off x="4901335" y="3353087"/>
            <a:ext cx="1429915" cy="1657349"/>
          </a:xfrm>
          <a:prstGeom prst="rect">
            <a:avLst/>
          </a:prstGeom>
        </p:spPr>
      </p:pic>
      <p:pic>
        <p:nvPicPr>
          <p:cNvPr id="10" name="図 9">
            <a:extLst>
              <a:ext uri="{FF2B5EF4-FFF2-40B4-BE49-F238E27FC236}">
                <a16:creationId xmlns:a16="http://schemas.microsoft.com/office/drawing/2014/main" id="{9CF403A4-D19A-4718-B3F9-B90F50E20FA0}"/>
              </a:ext>
            </a:extLst>
          </p:cNvPr>
          <p:cNvPicPr>
            <a:picLocks noChangeAspect="1"/>
          </p:cNvPicPr>
          <p:nvPr/>
        </p:nvPicPr>
        <p:blipFill>
          <a:blip r:embed="rId4"/>
          <a:stretch>
            <a:fillRect/>
          </a:stretch>
        </p:blipFill>
        <p:spPr>
          <a:xfrm flipH="1">
            <a:off x="2964899" y="3353087"/>
            <a:ext cx="1429915" cy="1658256"/>
          </a:xfrm>
          <a:prstGeom prst="rect">
            <a:avLst/>
          </a:prstGeom>
        </p:spPr>
      </p:pic>
      <p:sp>
        <p:nvSpPr>
          <p:cNvPr id="11" name="テキスト ボックス 10">
            <a:extLst>
              <a:ext uri="{FF2B5EF4-FFF2-40B4-BE49-F238E27FC236}">
                <a16:creationId xmlns:a16="http://schemas.microsoft.com/office/drawing/2014/main" id="{5AD3DF29-92D1-4363-B5AF-650B826F2536}"/>
              </a:ext>
            </a:extLst>
          </p:cNvPr>
          <p:cNvSpPr txBox="1"/>
          <p:nvPr/>
        </p:nvSpPr>
        <p:spPr>
          <a:xfrm>
            <a:off x="6602521" y="3889373"/>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右回り</a:t>
            </a:r>
          </a:p>
        </p:txBody>
      </p:sp>
      <p:sp>
        <p:nvSpPr>
          <p:cNvPr id="12" name="テキスト ボックス 11">
            <a:extLst>
              <a:ext uri="{FF2B5EF4-FFF2-40B4-BE49-F238E27FC236}">
                <a16:creationId xmlns:a16="http://schemas.microsoft.com/office/drawing/2014/main" id="{2D9C182C-035C-484F-97E4-85BD63F2B837}"/>
              </a:ext>
            </a:extLst>
          </p:cNvPr>
          <p:cNvSpPr txBox="1"/>
          <p:nvPr/>
        </p:nvSpPr>
        <p:spPr>
          <a:xfrm>
            <a:off x="1584021" y="3353087"/>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左回り</a:t>
            </a:r>
          </a:p>
        </p:txBody>
      </p:sp>
      <p:sp>
        <p:nvSpPr>
          <p:cNvPr id="13" name="テキスト ボックス 12">
            <a:extLst>
              <a:ext uri="{FF2B5EF4-FFF2-40B4-BE49-F238E27FC236}">
                <a16:creationId xmlns:a16="http://schemas.microsoft.com/office/drawing/2014/main" id="{1DEA92F1-FD24-4133-B1D4-28D6E0B942BD}"/>
              </a:ext>
            </a:extLst>
          </p:cNvPr>
          <p:cNvSpPr txBox="1"/>
          <p:nvPr/>
        </p:nvSpPr>
        <p:spPr>
          <a:xfrm>
            <a:off x="4261697" y="5069868"/>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地球</a:t>
            </a:r>
          </a:p>
        </p:txBody>
      </p:sp>
      <p:sp>
        <p:nvSpPr>
          <p:cNvPr id="14" name="テキスト ボックス 13">
            <a:extLst>
              <a:ext uri="{FF2B5EF4-FFF2-40B4-BE49-F238E27FC236}">
                <a16:creationId xmlns:a16="http://schemas.microsoft.com/office/drawing/2014/main" id="{60239F6F-77F7-44F6-BCCD-FF25F78E245A}"/>
              </a:ext>
            </a:extLst>
          </p:cNvPr>
          <p:cNvSpPr txBox="1"/>
          <p:nvPr/>
        </p:nvSpPr>
        <p:spPr>
          <a:xfrm>
            <a:off x="4743983" y="2771113"/>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a:t>
            </a:r>
          </a:p>
        </p:txBody>
      </p:sp>
    </p:spTree>
    <p:extLst>
      <p:ext uri="{BB962C8B-B14F-4D97-AF65-F5344CB8AC3E}">
        <p14:creationId xmlns:p14="http://schemas.microsoft.com/office/powerpoint/2010/main" val="2816940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B4A7E63-5165-4780-B7CF-8E7F00B1DDFA}"/>
              </a:ext>
            </a:extLst>
          </p:cNvPr>
          <p:cNvPicPr>
            <a:picLocks noChangeAspect="1"/>
          </p:cNvPicPr>
          <p:nvPr/>
        </p:nvPicPr>
        <p:blipFill>
          <a:blip r:embed="rId2"/>
          <a:stretch>
            <a:fillRect/>
          </a:stretch>
        </p:blipFill>
        <p:spPr>
          <a:xfrm>
            <a:off x="4630200" y="2939831"/>
            <a:ext cx="2895851" cy="2956816"/>
          </a:xfrm>
          <a:prstGeom prst="rect">
            <a:avLst/>
          </a:prstGeom>
        </p:spPr>
      </p:pic>
      <p:pic>
        <p:nvPicPr>
          <p:cNvPr id="10" name="図 9">
            <a:extLst>
              <a:ext uri="{FF2B5EF4-FFF2-40B4-BE49-F238E27FC236}">
                <a16:creationId xmlns:a16="http://schemas.microsoft.com/office/drawing/2014/main" id="{9CF403A4-D19A-4718-B3F9-B90F50E20FA0}"/>
              </a:ext>
            </a:extLst>
          </p:cNvPr>
          <p:cNvPicPr>
            <a:picLocks noChangeAspect="1"/>
          </p:cNvPicPr>
          <p:nvPr/>
        </p:nvPicPr>
        <p:blipFill>
          <a:blip r:embed="rId3"/>
          <a:stretch>
            <a:fillRect/>
          </a:stretch>
        </p:blipFill>
        <p:spPr>
          <a:xfrm flipH="1">
            <a:off x="4394950" y="3046926"/>
            <a:ext cx="1429915" cy="1658256"/>
          </a:xfrm>
          <a:prstGeom prst="rect">
            <a:avLst/>
          </a:prstGeom>
        </p:spPr>
      </p:pic>
      <p:sp>
        <p:nvSpPr>
          <p:cNvPr id="12" name="テキスト ボックス 11">
            <a:extLst>
              <a:ext uri="{FF2B5EF4-FFF2-40B4-BE49-F238E27FC236}">
                <a16:creationId xmlns:a16="http://schemas.microsoft.com/office/drawing/2014/main" id="{2D9C182C-035C-484F-97E4-85BD63F2B837}"/>
              </a:ext>
            </a:extLst>
          </p:cNvPr>
          <p:cNvSpPr txBox="1"/>
          <p:nvPr/>
        </p:nvSpPr>
        <p:spPr>
          <a:xfrm>
            <a:off x="2953184" y="1350350"/>
            <a:ext cx="3354032"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答えは、左回り</a:t>
            </a:r>
          </a:p>
        </p:txBody>
      </p:sp>
      <p:sp>
        <p:nvSpPr>
          <p:cNvPr id="13" name="テキスト ボックス 12">
            <a:extLst>
              <a:ext uri="{FF2B5EF4-FFF2-40B4-BE49-F238E27FC236}">
                <a16:creationId xmlns:a16="http://schemas.microsoft.com/office/drawing/2014/main" id="{1DEA92F1-FD24-4133-B1D4-28D6E0B942BD}"/>
              </a:ext>
            </a:extLst>
          </p:cNvPr>
          <p:cNvSpPr txBox="1"/>
          <p:nvPr/>
        </p:nvSpPr>
        <p:spPr>
          <a:xfrm>
            <a:off x="5691748" y="4763707"/>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地球</a:t>
            </a:r>
          </a:p>
        </p:txBody>
      </p:sp>
      <p:sp>
        <p:nvSpPr>
          <p:cNvPr id="14" name="テキスト ボックス 13">
            <a:extLst>
              <a:ext uri="{FF2B5EF4-FFF2-40B4-BE49-F238E27FC236}">
                <a16:creationId xmlns:a16="http://schemas.microsoft.com/office/drawing/2014/main" id="{60239F6F-77F7-44F6-BCCD-FF25F78E245A}"/>
              </a:ext>
            </a:extLst>
          </p:cNvPr>
          <p:cNvSpPr txBox="1"/>
          <p:nvPr/>
        </p:nvSpPr>
        <p:spPr>
          <a:xfrm>
            <a:off x="6174034" y="2464952"/>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a:t>
            </a:r>
          </a:p>
        </p:txBody>
      </p:sp>
      <p:sp>
        <p:nvSpPr>
          <p:cNvPr id="15" name="テキスト ボックス 14">
            <a:extLst>
              <a:ext uri="{FF2B5EF4-FFF2-40B4-BE49-F238E27FC236}">
                <a16:creationId xmlns:a16="http://schemas.microsoft.com/office/drawing/2014/main" id="{48E9D8B7-F41C-446E-88C8-4082B1A10ED8}"/>
              </a:ext>
            </a:extLst>
          </p:cNvPr>
          <p:cNvSpPr txBox="1"/>
          <p:nvPr/>
        </p:nvSpPr>
        <p:spPr>
          <a:xfrm>
            <a:off x="3166472" y="3199326"/>
            <a:ext cx="2291255"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左回り</a:t>
            </a:r>
          </a:p>
        </p:txBody>
      </p:sp>
    </p:spTree>
    <p:extLst>
      <p:ext uri="{BB962C8B-B14F-4D97-AF65-F5344CB8AC3E}">
        <p14:creationId xmlns:p14="http://schemas.microsoft.com/office/powerpoint/2010/main" val="2678870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BA103A4-4999-4DC1-A441-B7D732F00614}"/>
              </a:ext>
            </a:extLst>
          </p:cNvPr>
          <p:cNvPicPr>
            <a:picLocks noChangeAspect="1"/>
          </p:cNvPicPr>
          <p:nvPr/>
        </p:nvPicPr>
        <p:blipFill>
          <a:blip r:embed="rId2"/>
          <a:stretch>
            <a:fillRect/>
          </a:stretch>
        </p:blipFill>
        <p:spPr>
          <a:xfrm>
            <a:off x="713086" y="2717056"/>
            <a:ext cx="5475532" cy="3121769"/>
          </a:xfrm>
          <a:prstGeom prst="rect">
            <a:avLst/>
          </a:prstGeom>
        </p:spPr>
      </p:pic>
      <p:sp>
        <p:nvSpPr>
          <p:cNvPr id="10" name="テキスト ボックス 9">
            <a:extLst>
              <a:ext uri="{FF2B5EF4-FFF2-40B4-BE49-F238E27FC236}">
                <a16:creationId xmlns:a16="http://schemas.microsoft.com/office/drawing/2014/main" id="{1D202272-C960-4FF2-B6F9-44B3F751E7E4}"/>
              </a:ext>
            </a:extLst>
          </p:cNvPr>
          <p:cNvSpPr txBox="1"/>
          <p:nvPr/>
        </p:nvSpPr>
        <p:spPr>
          <a:xfrm>
            <a:off x="6428033" y="2717056"/>
            <a:ext cx="5050881"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左の写真では、右半分が明るい半月が二日後に膨らんでいます。</a:t>
            </a:r>
          </a:p>
        </p:txBody>
      </p:sp>
      <p:sp>
        <p:nvSpPr>
          <p:cNvPr id="5" name="テキスト ボックス 4">
            <a:extLst>
              <a:ext uri="{FF2B5EF4-FFF2-40B4-BE49-F238E27FC236}">
                <a16:creationId xmlns:a16="http://schemas.microsoft.com/office/drawing/2014/main" id="{F5EA7B88-95AE-4D90-BE2F-CC36652E32A5}"/>
              </a:ext>
            </a:extLst>
          </p:cNvPr>
          <p:cNvSpPr txBox="1"/>
          <p:nvPr/>
        </p:nvSpPr>
        <p:spPr>
          <a:xfrm>
            <a:off x="925411" y="277035"/>
            <a:ext cx="5050881"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観察では、三日月の明るい部分が日ごとに広くなっていきます。</a:t>
            </a:r>
          </a:p>
        </p:txBody>
      </p:sp>
      <p:sp>
        <p:nvSpPr>
          <p:cNvPr id="9" name="テキスト ボックス 8">
            <a:extLst>
              <a:ext uri="{FF2B5EF4-FFF2-40B4-BE49-F238E27FC236}">
                <a16:creationId xmlns:a16="http://schemas.microsoft.com/office/drawing/2014/main" id="{D9C4DB59-7623-47C4-BEC9-ADF010B8360D}"/>
              </a:ext>
            </a:extLst>
          </p:cNvPr>
          <p:cNvSpPr txBox="1"/>
          <p:nvPr/>
        </p:nvSpPr>
        <p:spPr>
          <a:xfrm>
            <a:off x="6428033" y="4595807"/>
            <a:ext cx="5050881" cy="156966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これを実験結果</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2</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に照らし合わせてみます。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3751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0F5175F-E0C3-4D62-82C3-95D044AF1359}"/>
              </a:ext>
            </a:extLst>
          </p:cNvPr>
          <p:cNvPicPr>
            <a:picLocks noChangeAspect="1"/>
          </p:cNvPicPr>
          <p:nvPr/>
        </p:nvPicPr>
        <p:blipFill>
          <a:blip r:embed="rId2"/>
          <a:stretch>
            <a:fillRect/>
          </a:stretch>
        </p:blipFill>
        <p:spPr>
          <a:xfrm>
            <a:off x="458005" y="278656"/>
            <a:ext cx="7828272" cy="2178793"/>
          </a:xfrm>
          <a:prstGeom prst="rect">
            <a:avLst/>
          </a:prstGeom>
        </p:spPr>
      </p:pic>
      <p:sp>
        <p:nvSpPr>
          <p:cNvPr id="14" name="テキスト ボックス 13">
            <a:extLst>
              <a:ext uri="{FF2B5EF4-FFF2-40B4-BE49-F238E27FC236}">
                <a16:creationId xmlns:a16="http://schemas.microsoft.com/office/drawing/2014/main" id="{F7E71849-E9FE-41CA-A71B-CC2B18F5EE6D}"/>
              </a:ext>
            </a:extLst>
          </p:cNvPr>
          <p:cNvSpPr txBox="1"/>
          <p:nvPr/>
        </p:nvSpPr>
        <p:spPr>
          <a:xfrm>
            <a:off x="960683" y="2614607"/>
            <a:ext cx="5050881"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観察では、三日月の明るい部分が、</a:t>
            </a:r>
          </a:p>
        </p:txBody>
      </p:sp>
      <p:sp>
        <p:nvSpPr>
          <p:cNvPr id="15" name="テキスト ボックス 14">
            <a:extLst>
              <a:ext uri="{FF2B5EF4-FFF2-40B4-BE49-F238E27FC236}">
                <a16:creationId xmlns:a16="http://schemas.microsoft.com/office/drawing/2014/main" id="{3ED0A776-C9F9-4822-8554-0BA606CAD912}"/>
              </a:ext>
            </a:extLst>
          </p:cNvPr>
          <p:cNvSpPr txBox="1"/>
          <p:nvPr/>
        </p:nvSpPr>
        <p:spPr>
          <a:xfrm>
            <a:off x="6428033" y="2707531"/>
            <a:ext cx="5050881"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写真では、右半分が明るい半月が、</a:t>
            </a:r>
          </a:p>
        </p:txBody>
      </p:sp>
      <p:pic>
        <p:nvPicPr>
          <p:cNvPr id="12" name="図 11">
            <a:extLst>
              <a:ext uri="{FF2B5EF4-FFF2-40B4-BE49-F238E27FC236}">
                <a16:creationId xmlns:a16="http://schemas.microsoft.com/office/drawing/2014/main" id="{4C506B4A-9B2D-4C3D-8CBB-75444B971240}"/>
              </a:ext>
            </a:extLst>
          </p:cNvPr>
          <p:cNvPicPr>
            <a:picLocks noChangeAspect="1"/>
          </p:cNvPicPr>
          <p:nvPr/>
        </p:nvPicPr>
        <p:blipFill>
          <a:blip r:embed="rId3"/>
          <a:stretch>
            <a:fillRect/>
          </a:stretch>
        </p:blipFill>
        <p:spPr>
          <a:xfrm>
            <a:off x="6096000" y="886035"/>
            <a:ext cx="790811" cy="808003"/>
          </a:xfrm>
          <a:prstGeom prst="rect">
            <a:avLst/>
          </a:prstGeom>
        </p:spPr>
      </p:pic>
      <p:cxnSp>
        <p:nvCxnSpPr>
          <p:cNvPr id="17" name="直線矢印コネクタ 16">
            <a:extLst>
              <a:ext uri="{FF2B5EF4-FFF2-40B4-BE49-F238E27FC236}">
                <a16:creationId xmlns:a16="http://schemas.microsoft.com/office/drawing/2014/main" id="{EDA2016C-5D89-4A80-A676-C6D7E14A223E}"/>
              </a:ext>
            </a:extLst>
          </p:cNvPr>
          <p:cNvCxnSpPr/>
          <p:nvPr/>
        </p:nvCxnSpPr>
        <p:spPr>
          <a:xfrm flipH="1">
            <a:off x="5806634" y="886036"/>
            <a:ext cx="4470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5151FE14-99B6-4C5C-A35D-6D5C6F134740}"/>
              </a:ext>
            </a:extLst>
          </p:cNvPr>
          <p:cNvSpPr txBox="1"/>
          <p:nvPr/>
        </p:nvSpPr>
        <p:spPr>
          <a:xfrm>
            <a:off x="943704" y="4091934"/>
            <a:ext cx="5050881" cy="2554545"/>
          </a:xfrm>
          <a:prstGeom prst="rect">
            <a:avLst/>
          </a:prstGeom>
          <a:noFill/>
        </p:spPr>
        <p:txBody>
          <a:bodyPr wrap="square">
            <a:spAutoFit/>
          </a:bodyPr>
          <a:lstStyle/>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実験結果では</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「イからウ」に変わった</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ということになります。</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20" name="テキスト ボックス 19">
            <a:extLst>
              <a:ext uri="{FF2B5EF4-FFF2-40B4-BE49-F238E27FC236}">
                <a16:creationId xmlns:a16="http://schemas.microsoft.com/office/drawing/2014/main" id="{E0193BFD-D005-449F-AB42-7B452EB1CD5C}"/>
              </a:ext>
            </a:extLst>
          </p:cNvPr>
          <p:cNvSpPr txBox="1"/>
          <p:nvPr/>
        </p:nvSpPr>
        <p:spPr>
          <a:xfrm>
            <a:off x="6428033" y="4195356"/>
            <a:ext cx="5050881" cy="2062103"/>
          </a:xfrm>
          <a:prstGeom prst="rect">
            <a:avLst/>
          </a:prstGeom>
          <a:noFill/>
        </p:spPr>
        <p:txBody>
          <a:bodyPr wrap="square">
            <a:spAutoFit/>
          </a:bodyPr>
          <a:lstStyle/>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実験結果では</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「ウからエ」に変わった</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ということになります。</a:t>
            </a:r>
          </a:p>
        </p:txBody>
      </p:sp>
      <p:pic>
        <p:nvPicPr>
          <p:cNvPr id="21" name="図 20">
            <a:extLst>
              <a:ext uri="{FF2B5EF4-FFF2-40B4-BE49-F238E27FC236}">
                <a16:creationId xmlns:a16="http://schemas.microsoft.com/office/drawing/2014/main" id="{89B00349-DB69-4369-85C3-4FF831A141C1}"/>
              </a:ext>
            </a:extLst>
          </p:cNvPr>
          <p:cNvPicPr>
            <a:picLocks noChangeAspect="1"/>
          </p:cNvPicPr>
          <p:nvPr/>
        </p:nvPicPr>
        <p:blipFill>
          <a:blip r:embed="rId3"/>
          <a:stretch>
            <a:fillRect/>
          </a:stretch>
        </p:blipFill>
        <p:spPr>
          <a:xfrm>
            <a:off x="5261114" y="886036"/>
            <a:ext cx="790811" cy="808003"/>
          </a:xfrm>
          <a:prstGeom prst="rect">
            <a:avLst/>
          </a:prstGeom>
        </p:spPr>
      </p:pic>
      <p:pic>
        <p:nvPicPr>
          <p:cNvPr id="23" name="図 22">
            <a:extLst>
              <a:ext uri="{FF2B5EF4-FFF2-40B4-BE49-F238E27FC236}">
                <a16:creationId xmlns:a16="http://schemas.microsoft.com/office/drawing/2014/main" id="{AB79C45D-BDE7-415D-A173-D0C66B06FF2B}"/>
              </a:ext>
            </a:extLst>
          </p:cNvPr>
          <p:cNvPicPr>
            <a:picLocks noChangeAspect="1"/>
          </p:cNvPicPr>
          <p:nvPr/>
        </p:nvPicPr>
        <p:blipFill>
          <a:blip r:embed="rId4"/>
          <a:stretch>
            <a:fillRect/>
          </a:stretch>
        </p:blipFill>
        <p:spPr>
          <a:xfrm>
            <a:off x="4739895" y="791531"/>
            <a:ext cx="566977" cy="231668"/>
          </a:xfrm>
          <a:prstGeom prst="rect">
            <a:avLst/>
          </a:prstGeom>
        </p:spPr>
      </p:pic>
      <p:sp>
        <p:nvSpPr>
          <p:cNvPr id="24" name="テキスト ボックス 23">
            <a:extLst>
              <a:ext uri="{FF2B5EF4-FFF2-40B4-BE49-F238E27FC236}">
                <a16:creationId xmlns:a16="http://schemas.microsoft.com/office/drawing/2014/main" id="{D612D120-1012-4EE4-A220-3FE17EAC4795}"/>
              </a:ext>
            </a:extLst>
          </p:cNvPr>
          <p:cNvSpPr txBox="1"/>
          <p:nvPr/>
        </p:nvSpPr>
        <p:spPr>
          <a:xfrm>
            <a:off x="943704" y="3121084"/>
            <a:ext cx="5050881"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日ごとに広くなっていきます。</a:t>
            </a:r>
          </a:p>
        </p:txBody>
      </p:sp>
      <p:sp>
        <p:nvSpPr>
          <p:cNvPr id="25" name="テキスト ボックス 24">
            <a:extLst>
              <a:ext uri="{FF2B5EF4-FFF2-40B4-BE49-F238E27FC236}">
                <a16:creationId xmlns:a16="http://schemas.microsoft.com/office/drawing/2014/main" id="{091B58EA-7CC5-4B85-A8EC-074695C503EA}"/>
              </a:ext>
            </a:extLst>
          </p:cNvPr>
          <p:cNvSpPr txBox="1"/>
          <p:nvPr/>
        </p:nvSpPr>
        <p:spPr>
          <a:xfrm>
            <a:off x="6439769" y="3210003"/>
            <a:ext cx="5050881"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二日後に膨らんでいました。</a:t>
            </a:r>
          </a:p>
        </p:txBody>
      </p:sp>
    </p:spTree>
    <p:extLst>
      <p:ext uri="{BB962C8B-B14F-4D97-AF65-F5344CB8AC3E}">
        <p14:creationId xmlns:p14="http://schemas.microsoft.com/office/powerpoint/2010/main" val="306509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0" grpId="0"/>
      <p:bldP spid="24" grpId="0"/>
      <p:bldP spid="2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14D4B51-D3FE-4CFA-B2D3-E1C3AC1A8B64}"/>
              </a:ext>
            </a:extLst>
          </p:cNvPr>
          <p:cNvSpPr txBox="1"/>
          <p:nvPr/>
        </p:nvSpPr>
        <p:spPr>
          <a:xfrm>
            <a:off x="455654" y="743237"/>
            <a:ext cx="4144921" cy="2062103"/>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観察結果の</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「イ→ウ→エ」を</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実験ワークシートで当てはめてみると、</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pic>
        <p:nvPicPr>
          <p:cNvPr id="2" name="図 1">
            <a:extLst>
              <a:ext uri="{FF2B5EF4-FFF2-40B4-BE49-F238E27FC236}">
                <a16:creationId xmlns:a16="http://schemas.microsoft.com/office/drawing/2014/main" id="{D8879636-EF75-4A6A-B41D-639C164F167F}"/>
              </a:ext>
            </a:extLst>
          </p:cNvPr>
          <p:cNvPicPr>
            <a:picLocks noChangeAspect="1"/>
          </p:cNvPicPr>
          <p:nvPr/>
        </p:nvPicPr>
        <p:blipFill>
          <a:blip r:embed="rId2"/>
          <a:stretch>
            <a:fillRect/>
          </a:stretch>
        </p:blipFill>
        <p:spPr>
          <a:xfrm>
            <a:off x="4676458" y="170108"/>
            <a:ext cx="7315834" cy="6687892"/>
          </a:xfrm>
          <a:prstGeom prst="rect">
            <a:avLst/>
          </a:prstGeom>
        </p:spPr>
      </p:pic>
      <p:sp>
        <p:nvSpPr>
          <p:cNvPr id="6" name="楕円 5">
            <a:extLst>
              <a:ext uri="{FF2B5EF4-FFF2-40B4-BE49-F238E27FC236}">
                <a16:creationId xmlns:a16="http://schemas.microsoft.com/office/drawing/2014/main" id="{4F1BECAE-6743-4F12-9A02-B3A6904BE432}"/>
              </a:ext>
            </a:extLst>
          </p:cNvPr>
          <p:cNvSpPr/>
          <p:nvPr/>
        </p:nvSpPr>
        <p:spPr>
          <a:xfrm>
            <a:off x="8496479" y="1169262"/>
            <a:ext cx="523875" cy="53698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2F9395D-6C52-46BA-BB8B-F208D096ED28}"/>
              </a:ext>
            </a:extLst>
          </p:cNvPr>
          <p:cNvPicPr>
            <a:picLocks noChangeAspect="1"/>
          </p:cNvPicPr>
          <p:nvPr/>
        </p:nvPicPr>
        <p:blipFill>
          <a:blip r:embed="rId3"/>
          <a:stretch>
            <a:fillRect/>
          </a:stretch>
        </p:blipFill>
        <p:spPr>
          <a:xfrm>
            <a:off x="6882359" y="958063"/>
            <a:ext cx="560881" cy="573074"/>
          </a:xfrm>
          <a:prstGeom prst="rect">
            <a:avLst/>
          </a:prstGeom>
        </p:spPr>
      </p:pic>
      <p:pic>
        <p:nvPicPr>
          <p:cNvPr id="8" name="図 7">
            <a:extLst>
              <a:ext uri="{FF2B5EF4-FFF2-40B4-BE49-F238E27FC236}">
                <a16:creationId xmlns:a16="http://schemas.microsoft.com/office/drawing/2014/main" id="{A834209A-8CCB-4C25-80DE-7D1CF1574A8E}"/>
              </a:ext>
            </a:extLst>
          </p:cNvPr>
          <p:cNvPicPr>
            <a:picLocks noChangeAspect="1"/>
          </p:cNvPicPr>
          <p:nvPr/>
        </p:nvPicPr>
        <p:blipFill>
          <a:blip r:embed="rId3"/>
          <a:stretch>
            <a:fillRect/>
          </a:stretch>
        </p:blipFill>
        <p:spPr>
          <a:xfrm>
            <a:off x="6321478" y="1059663"/>
            <a:ext cx="560881" cy="573074"/>
          </a:xfrm>
          <a:prstGeom prst="rect">
            <a:avLst/>
          </a:prstGeom>
        </p:spPr>
      </p:pic>
      <p:sp>
        <p:nvSpPr>
          <p:cNvPr id="10" name="円弧 9">
            <a:extLst>
              <a:ext uri="{FF2B5EF4-FFF2-40B4-BE49-F238E27FC236}">
                <a16:creationId xmlns:a16="http://schemas.microsoft.com/office/drawing/2014/main" id="{18574862-8739-4AE6-82A5-D4F7C4720EB0}"/>
              </a:ext>
            </a:extLst>
          </p:cNvPr>
          <p:cNvSpPr/>
          <p:nvPr/>
        </p:nvSpPr>
        <p:spPr>
          <a:xfrm rot="2752896" flipH="1">
            <a:off x="7414579" y="1083526"/>
            <a:ext cx="1169512" cy="1022802"/>
          </a:xfrm>
          <a:prstGeom prst="arc">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C6FBBE3-44EC-4608-8943-C7494478D451}"/>
              </a:ext>
            </a:extLst>
          </p:cNvPr>
          <p:cNvPicPr>
            <a:picLocks noChangeAspect="1"/>
          </p:cNvPicPr>
          <p:nvPr/>
        </p:nvPicPr>
        <p:blipFill>
          <a:blip r:embed="rId4"/>
          <a:stretch>
            <a:fillRect/>
          </a:stretch>
        </p:blipFill>
        <p:spPr>
          <a:xfrm rot="20021382">
            <a:off x="6332516" y="773139"/>
            <a:ext cx="798645" cy="268247"/>
          </a:xfrm>
          <a:prstGeom prst="rect">
            <a:avLst/>
          </a:prstGeom>
        </p:spPr>
      </p:pic>
      <p:sp>
        <p:nvSpPr>
          <p:cNvPr id="12" name="テキスト ボックス 11">
            <a:extLst>
              <a:ext uri="{FF2B5EF4-FFF2-40B4-BE49-F238E27FC236}">
                <a16:creationId xmlns:a16="http://schemas.microsoft.com/office/drawing/2014/main" id="{14B23993-6CBE-46F5-9E83-A4A149C4EFB5}"/>
              </a:ext>
            </a:extLst>
          </p:cNvPr>
          <p:cNvSpPr txBox="1"/>
          <p:nvPr/>
        </p:nvSpPr>
        <p:spPr>
          <a:xfrm>
            <a:off x="455653" y="2691781"/>
            <a:ext cx="4144921" cy="2062103"/>
          </a:xfrm>
          <a:prstGeom prst="rect">
            <a:avLst/>
          </a:prstGeom>
          <a:noFill/>
        </p:spPr>
        <p:txBody>
          <a:bodyPr wrap="square">
            <a:spAutoFit/>
          </a:bodyPr>
          <a:lstStyle/>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左回りであることが分かります。</a:t>
            </a:r>
          </a:p>
          <a:p>
            <a:pPr algn="just"/>
            <a:endPar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415388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animBg="1"/>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7469DA6-305E-4F70-88B0-D7E0C0279AA9}"/>
              </a:ext>
            </a:extLst>
          </p:cNvPr>
          <p:cNvSpPr txBox="1"/>
          <p:nvPr/>
        </p:nvSpPr>
        <p:spPr>
          <a:xfrm>
            <a:off x="589864" y="515023"/>
            <a:ext cx="11012272" cy="3539430"/>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３　おわりに</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endPar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本学習計画は、</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2019</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年</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8</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月に開催された科学教育研究協議会全国大会で発表した「月と太陽」のレポートや、理科教室</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2020</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年</a:t>
            </a:r>
            <a:r>
              <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rPr>
              <a:t>6</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月号に掲載していただいた「月と太陽」の実践記録</a:t>
            </a:r>
            <a:r>
              <a:rPr lang="ja-JP" altLang="en-US" sz="3200" dirty="0">
                <a:solidFill>
                  <a:srgbClr val="000000"/>
                </a:solidFill>
                <a:latin typeface="游ゴシック Medium" panose="020B0500000000000000" pitchFamily="50" charset="-128"/>
                <a:ea typeface="游ゴシック Medium" panose="020B0500000000000000" pitchFamily="50" charset="-128"/>
              </a:rPr>
              <a:t>に基づき、実践しやすいように構成しなおしたものです</a:t>
            </a:r>
            <a:endPar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p:txBody>
      </p:sp>
      <p:sp>
        <p:nvSpPr>
          <p:cNvPr id="3" name="テキスト ボックス 2">
            <a:extLst>
              <a:ext uri="{FF2B5EF4-FFF2-40B4-BE49-F238E27FC236}">
                <a16:creationId xmlns:a16="http://schemas.microsoft.com/office/drawing/2014/main" id="{457E6DAD-27CD-4118-B1F2-0CFB9CA2ADEA}"/>
              </a:ext>
            </a:extLst>
          </p:cNvPr>
          <p:cNvSpPr txBox="1"/>
          <p:nvPr/>
        </p:nvSpPr>
        <p:spPr>
          <a:xfrm>
            <a:off x="589864" y="4454563"/>
            <a:ext cx="11012272" cy="1077218"/>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これらも参考にしてぜひ実践していただき、成果と課題を共有したいものです。</a:t>
            </a:r>
          </a:p>
        </p:txBody>
      </p:sp>
    </p:spTree>
    <p:extLst>
      <p:ext uri="{BB962C8B-B14F-4D97-AF65-F5344CB8AC3E}">
        <p14:creationId xmlns:p14="http://schemas.microsoft.com/office/powerpoint/2010/main" val="279247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7FD63024-BDF5-4228-82F8-012B3B3A0D2A}"/>
              </a:ext>
            </a:extLst>
          </p:cNvPr>
          <p:cNvSpPr txBox="1"/>
          <p:nvPr/>
        </p:nvSpPr>
        <p:spPr>
          <a:xfrm>
            <a:off x="1609725" y="661307"/>
            <a:ext cx="2752725" cy="584775"/>
          </a:xfrm>
          <a:prstGeom prst="rect">
            <a:avLst/>
          </a:prstGeom>
          <a:noFill/>
        </p:spPr>
        <p:txBody>
          <a:bodyPr wrap="square" rtlCol="0">
            <a:spAutoFit/>
          </a:bodyPr>
          <a:lstStyle/>
          <a:p>
            <a:r>
              <a:rPr kumimoji="1" lang="ja-JP" altLang="en-US" sz="3200" b="1" dirty="0"/>
              <a:t>小学校６年生</a:t>
            </a:r>
          </a:p>
        </p:txBody>
      </p:sp>
      <p:sp>
        <p:nvSpPr>
          <p:cNvPr id="11" name="テキスト ボックス 10">
            <a:extLst>
              <a:ext uri="{FF2B5EF4-FFF2-40B4-BE49-F238E27FC236}">
                <a16:creationId xmlns:a16="http://schemas.microsoft.com/office/drawing/2014/main" id="{72D38F03-0CC2-47A7-827B-17B5A86882D7}"/>
              </a:ext>
            </a:extLst>
          </p:cNvPr>
          <p:cNvSpPr txBox="1"/>
          <p:nvPr/>
        </p:nvSpPr>
        <p:spPr>
          <a:xfrm>
            <a:off x="4253593" y="1567875"/>
            <a:ext cx="4572000" cy="923330"/>
          </a:xfrm>
          <a:prstGeom prst="rect">
            <a:avLst/>
          </a:prstGeom>
          <a:noFill/>
        </p:spPr>
        <p:txBody>
          <a:bodyPr wrap="square" rtlCol="0">
            <a:spAutoFit/>
          </a:bodyPr>
          <a:lstStyle/>
          <a:p>
            <a:r>
              <a:rPr kumimoji="1" lang="ja-JP" altLang="en-US" sz="5400" b="1" dirty="0"/>
              <a:t>月と太陽</a:t>
            </a:r>
          </a:p>
        </p:txBody>
      </p:sp>
      <p:sp>
        <p:nvSpPr>
          <p:cNvPr id="12" name="テキスト ボックス 11">
            <a:extLst>
              <a:ext uri="{FF2B5EF4-FFF2-40B4-BE49-F238E27FC236}">
                <a16:creationId xmlns:a16="http://schemas.microsoft.com/office/drawing/2014/main" id="{FAC20ADB-46C4-4B79-9917-0F7FC8CA3EA8}"/>
              </a:ext>
            </a:extLst>
          </p:cNvPr>
          <p:cNvSpPr txBox="1"/>
          <p:nvPr/>
        </p:nvSpPr>
        <p:spPr>
          <a:xfrm>
            <a:off x="1622311" y="4052207"/>
            <a:ext cx="8947377" cy="830997"/>
          </a:xfrm>
          <a:prstGeom prst="rect">
            <a:avLst/>
          </a:prstGeom>
          <a:noFill/>
        </p:spPr>
        <p:txBody>
          <a:bodyPr wrap="square" rtlCol="0">
            <a:spAutoFit/>
          </a:bodyPr>
          <a:lstStyle/>
          <a:p>
            <a:r>
              <a:rPr kumimoji="1" lang="ja-JP" altLang="en-US" sz="4800" b="1" dirty="0"/>
              <a:t>ご清聴ありがとうございました。</a:t>
            </a:r>
          </a:p>
        </p:txBody>
      </p:sp>
    </p:spTree>
    <p:extLst>
      <p:ext uri="{BB962C8B-B14F-4D97-AF65-F5344CB8AC3E}">
        <p14:creationId xmlns:p14="http://schemas.microsoft.com/office/powerpoint/2010/main" val="76006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6373D45-F948-406A-A343-498778DBEC2C}"/>
              </a:ext>
            </a:extLst>
          </p:cNvPr>
          <p:cNvSpPr txBox="1"/>
          <p:nvPr/>
        </p:nvSpPr>
        <p:spPr>
          <a:xfrm>
            <a:off x="566737" y="406241"/>
            <a:ext cx="6006783" cy="1569660"/>
          </a:xfrm>
          <a:prstGeom prst="rect">
            <a:avLst/>
          </a:prstGeom>
          <a:noFill/>
        </p:spPr>
        <p:txBody>
          <a:bodyPr wrap="square" rtlCol="0">
            <a:spAutoFit/>
          </a:bodyPr>
          <a:lstStyle/>
          <a:p>
            <a:pPr algn="just"/>
            <a:r>
              <a:rPr lang="zh-TW"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２　学習指導計画</a:t>
            </a:r>
          </a:p>
          <a:p>
            <a:pPr algn="just"/>
            <a:r>
              <a:rPr lang="zh-TW"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en-US" altLang="zh-TW" sz="3200" b="0" i="0" u="none" strike="noStrike" baseline="0" dirty="0">
                <a:solidFill>
                  <a:srgbClr val="000000"/>
                </a:solidFill>
                <a:latin typeface="游ゴシック Medium" panose="020B0500000000000000" pitchFamily="50" charset="-128"/>
                <a:ea typeface="游ゴシック Medium" panose="020B0500000000000000" pitchFamily="50" charset="-128"/>
              </a:rPr>
              <a:t>(1)</a:t>
            </a:r>
            <a:r>
              <a:rPr lang="zh-TW"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全体計画     全</a:t>
            </a:r>
            <a:r>
              <a:rPr lang="en-US" altLang="zh-TW" sz="3200" b="0" i="0" u="none" strike="noStrike" baseline="0" dirty="0">
                <a:solidFill>
                  <a:srgbClr val="000000"/>
                </a:solidFill>
                <a:latin typeface="游ゴシック Medium" panose="020B0500000000000000" pitchFamily="50" charset="-128"/>
                <a:ea typeface="游ゴシック Medium" panose="020B0500000000000000" pitchFamily="50" charset="-128"/>
              </a:rPr>
              <a:t>8</a:t>
            </a:r>
            <a:r>
              <a:rPr lang="zh-TW"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時間</a:t>
            </a:r>
          </a:p>
          <a:p>
            <a:endParaRPr kumimoji="1" lang="ja-JP" altLang="en-US" sz="3200" b="1" dirty="0"/>
          </a:p>
        </p:txBody>
      </p:sp>
      <p:sp>
        <p:nvSpPr>
          <p:cNvPr id="4" name="テキスト ボックス 3">
            <a:extLst>
              <a:ext uri="{FF2B5EF4-FFF2-40B4-BE49-F238E27FC236}">
                <a16:creationId xmlns:a16="http://schemas.microsoft.com/office/drawing/2014/main" id="{D4B54300-2E88-49C6-8E7C-DC9020647E3F}"/>
              </a:ext>
            </a:extLst>
          </p:cNvPr>
          <p:cNvSpPr txBox="1"/>
          <p:nvPr/>
        </p:nvSpPr>
        <p:spPr>
          <a:xfrm>
            <a:off x="1157128" y="1822675"/>
            <a:ext cx="9877743" cy="3539430"/>
          </a:xfrm>
          <a:prstGeom prst="rect">
            <a:avLst/>
          </a:prstGeom>
          <a:noFill/>
        </p:spPr>
        <p:txBody>
          <a:bodyPr wrap="square">
            <a:spAutoFit/>
          </a:bodyPr>
          <a:lstStyle/>
          <a:p>
            <a:pPr algn="l"/>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①月の観察</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②月の大きさと月までの距離</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③太陽の大きさと太陽までの距離</a:t>
            </a: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④観察結果のまとめ</a:t>
            </a: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⑤月の満ち欠けの実験</a:t>
            </a: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⑥月の満ち欠け（観察結果と実験結果から考える）</a:t>
            </a: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⑦太陽・月の表面</a:t>
            </a:r>
          </a:p>
        </p:txBody>
      </p:sp>
      <p:sp>
        <p:nvSpPr>
          <p:cNvPr id="5" name="テキスト ボックス 4">
            <a:extLst>
              <a:ext uri="{FF2B5EF4-FFF2-40B4-BE49-F238E27FC236}">
                <a16:creationId xmlns:a16="http://schemas.microsoft.com/office/drawing/2014/main" id="{0B014308-5083-40B5-B4C0-C575EED44A4C}"/>
              </a:ext>
            </a:extLst>
          </p:cNvPr>
          <p:cNvSpPr txBox="1"/>
          <p:nvPr/>
        </p:nvSpPr>
        <p:spPr>
          <a:xfrm>
            <a:off x="1566703" y="5642200"/>
            <a:ext cx="9877743" cy="58477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ここでは①から⑥について発表します。</a:t>
            </a:r>
          </a:p>
        </p:txBody>
      </p:sp>
    </p:spTree>
    <p:extLst>
      <p:ext uri="{BB962C8B-B14F-4D97-AF65-F5344CB8AC3E}">
        <p14:creationId xmlns:p14="http://schemas.microsoft.com/office/powerpoint/2010/main" val="40383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27DC888-3CDA-495E-92A5-4CFA9B76F670}"/>
              </a:ext>
            </a:extLst>
          </p:cNvPr>
          <p:cNvSpPr txBox="1"/>
          <p:nvPr/>
        </p:nvSpPr>
        <p:spPr>
          <a:xfrm>
            <a:off x="1056000" y="181957"/>
            <a:ext cx="10080000" cy="6494085"/>
          </a:xfrm>
          <a:prstGeom prst="rect">
            <a:avLst/>
          </a:prstGeom>
          <a:noFill/>
        </p:spPr>
        <p:txBody>
          <a:bodyPr wrap="square">
            <a:spAutoFit/>
          </a:bodyPr>
          <a:lstStyle/>
          <a:p>
            <a:pPr algn="just"/>
            <a:r>
              <a:rPr lang="ja-JP" altLang="en-US" sz="3200" dirty="0">
                <a:solidFill>
                  <a:srgbClr val="000000"/>
                </a:solidFill>
                <a:ea typeface="ＭＳ Ｐ明朝" panose="02020600040205080304" pitchFamily="18" charset="-128"/>
              </a:rPr>
              <a:t> </a:t>
            </a:r>
            <a:r>
              <a:rPr lang="en-US" altLang="ja-JP" sz="3200" dirty="0">
                <a:solidFill>
                  <a:srgbClr val="000000"/>
                </a:solidFill>
                <a:ea typeface="游ゴシック Medium" panose="020B0500000000000000" pitchFamily="50" charset="-128"/>
              </a:rPr>
              <a:t>(2)</a:t>
            </a:r>
            <a:r>
              <a:rPr lang="ja-JP" altLang="en-US" sz="3200" dirty="0">
                <a:solidFill>
                  <a:srgbClr val="000000"/>
                </a:solidFill>
                <a:ea typeface="游ゴシック Medium" panose="020B0500000000000000" pitchFamily="50" charset="-128"/>
              </a:rPr>
              <a:t>　月の観察</a:t>
            </a: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夕方、西の空に見える三日月から数日間とします。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従って、観察は宿題です。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観察は日にちをあけて２～３回実施し、月の形をスケッチします。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観察結果が共有しやすいように、教師は、観察記録として月の写真をスマホで撮っておきます。</a:t>
            </a: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　なお、三日月からの数日間という観察期間は、月に</a:t>
            </a:r>
            <a:r>
              <a:rPr lang="en-US" altLang="ja-JP" sz="3200" dirty="0">
                <a:solidFill>
                  <a:srgbClr val="000000"/>
                </a:solidFill>
                <a:latin typeface="游ゴシック Medium" panose="020B0500000000000000" pitchFamily="50" charset="-128"/>
                <a:ea typeface="游ゴシック Medium" panose="020B0500000000000000" pitchFamily="50" charset="-128"/>
              </a:rPr>
              <a:t>1</a:t>
            </a:r>
            <a:r>
              <a:rPr lang="ja-JP" altLang="en-US" sz="3200" dirty="0">
                <a:solidFill>
                  <a:srgbClr val="000000"/>
                </a:solidFill>
                <a:latin typeface="游ゴシック Medium" panose="020B0500000000000000" pitchFamily="50" charset="-128"/>
                <a:ea typeface="游ゴシック Medium" panose="020B0500000000000000" pitchFamily="50" charset="-128"/>
              </a:rPr>
              <a:t>度しかなく、観察する期間が限られてしまいます。早めに計画を立てることをお進めします。</a:t>
            </a:r>
            <a:endParaRPr lang="ja-JP" altLang="en-US" sz="32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5851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714606-6164-4C67-BDF8-990D550D6149}"/>
              </a:ext>
            </a:extLst>
          </p:cNvPr>
          <p:cNvSpPr txBox="1"/>
          <p:nvPr/>
        </p:nvSpPr>
        <p:spPr>
          <a:xfrm>
            <a:off x="563560" y="339725"/>
            <a:ext cx="10716900" cy="4524315"/>
          </a:xfrm>
          <a:prstGeom prst="rect">
            <a:avLst/>
          </a:prstGeom>
          <a:noFill/>
        </p:spPr>
        <p:txBody>
          <a:bodyPr wrap="square">
            <a:spAutoFit/>
          </a:bodyPr>
          <a:lstStyle/>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月の満ち欠けを理解するために</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① 太陽は自ら光を放って光り輝いている。</a:t>
            </a:r>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u="none" strike="noStrike"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月は太陽の光を反射して光り輝いている。</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② 月は地球の周りを回っている。</a:t>
            </a:r>
          </a:p>
          <a:p>
            <a:pPr algn="just"/>
            <a:endParaRPr lang="en-US" altLang="ja-JP" sz="32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just"/>
            <a:r>
              <a:rPr lang="ja-JP" altLang="en-US" sz="3200" b="0" i="0" u="none" strike="noStrike" baseline="0" dirty="0">
                <a:solidFill>
                  <a:srgbClr val="000000"/>
                </a:solidFill>
                <a:latin typeface="游ゴシック Medium" panose="020B0500000000000000" pitchFamily="50" charset="-128"/>
                <a:ea typeface="游ゴシック Medium" panose="020B0500000000000000" pitchFamily="50" charset="-128"/>
              </a:rPr>
              <a:t>      </a:t>
            </a:r>
            <a:r>
              <a:rPr lang="ja-JP" altLang="en-US" sz="3200" b="0" i="0" strike="noStrike" baseline="0" dirty="0">
                <a:solidFill>
                  <a:srgbClr val="000000"/>
                </a:solidFill>
                <a:latin typeface="游ゴシック Medium" panose="020B0500000000000000" pitchFamily="50" charset="-128"/>
                <a:ea typeface="游ゴシック Medium" panose="020B0500000000000000" pitchFamily="50" charset="-128"/>
              </a:rPr>
              <a:t>③ 太陽からくる光は平行である。</a:t>
            </a:r>
          </a:p>
          <a:p>
            <a:pPr algn="just"/>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cxnSp>
        <p:nvCxnSpPr>
          <p:cNvPr id="4" name="直線コネクタ 3">
            <a:extLst>
              <a:ext uri="{FF2B5EF4-FFF2-40B4-BE49-F238E27FC236}">
                <a16:creationId xmlns:a16="http://schemas.microsoft.com/office/drawing/2014/main" id="{16596C61-0D6D-48D4-8497-6FB68A8F3408}"/>
              </a:ext>
            </a:extLst>
          </p:cNvPr>
          <p:cNvCxnSpPr/>
          <p:nvPr/>
        </p:nvCxnSpPr>
        <p:spPr>
          <a:xfrm>
            <a:off x="1600926" y="4368800"/>
            <a:ext cx="60350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8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945E23-CEFF-4BF5-AD59-DD2C0BF08590}"/>
              </a:ext>
            </a:extLst>
          </p:cNvPr>
          <p:cNvSpPr txBox="1"/>
          <p:nvPr/>
        </p:nvSpPr>
        <p:spPr>
          <a:xfrm>
            <a:off x="737550" y="341977"/>
            <a:ext cx="10716900" cy="584775"/>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 </a:t>
            </a:r>
            <a:r>
              <a:rPr lang="en-US" altLang="ja-JP" sz="3200" dirty="0">
                <a:solidFill>
                  <a:srgbClr val="000000"/>
                </a:solidFill>
                <a:latin typeface="游ゴシック Medium" panose="020B0500000000000000" pitchFamily="50" charset="-128"/>
                <a:ea typeface="游ゴシック Medium" panose="020B0500000000000000" pitchFamily="50" charset="-128"/>
              </a:rPr>
              <a:t>(3)</a:t>
            </a:r>
            <a:r>
              <a:rPr lang="ja-JP" altLang="en-US" sz="3200" dirty="0">
                <a:solidFill>
                  <a:srgbClr val="000000"/>
                </a:solidFill>
                <a:latin typeface="游ゴシック Medium" panose="020B0500000000000000" pitchFamily="50" charset="-128"/>
                <a:ea typeface="游ゴシック Medium" panose="020B0500000000000000" pitchFamily="50" charset="-128"/>
              </a:rPr>
              <a:t>　太陽からくる光は平行であることを理解するために</a:t>
            </a:r>
          </a:p>
        </p:txBody>
      </p:sp>
      <p:sp>
        <p:nvSpPr>
          <p:cNvPr id="5" name="テキスト ボックス 4">
            <a:extLst>
              <a:ext uri="{FF2B5EF4-FFF2-40B4-BE49-F238E27FC236}">
                <a16:creationId xmlns:a16="http://schemas.microsoft.com/office/drawing/2014/main" id="{6B601A84-172D-4426-B099-A2513DA4901F}"/>
              </a:ext>
            </a:extLst>
          </p:cNvPr>
          <p:cNvSpPr txBox="1"/>
          <p:nvPr/>
        </p:nvSpPr>
        <p:spPr>
          <a:xfrm>
            <a:off x="737550" y="1644045"/>
            <a:ext cx="10716900" cy="1569660"/>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太陽までの距離は</a:t>
            </a:r>
            <a:r>
              <a:rPr lang="en-US" altLang="ja-JP" sz="3200" dirty="0">
                <a:solidFill>
                  <a:srgbClr val="000000"/>
                </a:solidFill>
                <a:latin typeface="游ゴシック Medium" panose="020B0500000000000000" pitchFamily="50" charset="-128"/>
                <a:ea typeface="游ゴシック Medium" panose="020B0500000000000000" pitchFamily="50" charset="-128"/>
              </a:rPr>
              <a:t>1</a:t>
            </a:r>
            <a:r>
              <a:rPr lang="ja-JP" altLang="en-US" sz="3200" dirty="0">
                <a:solidFill>
                  <a:srgbClr val="000000"/>
                </a:solidFill>
                <a:latin typeface="游ゴシック Medium" panose="020B0500000000000000" pitchFamily="50" charset="-128"/>
                <a:ea typeface="游ゴシック Medium" panose="020B0500000000000000" pitchFamily="50" charset="-128"/>
              </a:rPr>
              <a:t>億</a:t>
            </a:r>
            <a:r>
              <a:rPr lang="en-US" altLang="ja-JP" sz="3200" dirty="0">
                <a:solidFill>
                  <a:srgbClr val="000000"/>
                </a:solidFill>
                <a:latin typeface="游ゴシック Medium" panose="020B0500000000000000" pitchFamily="50" charset="-128"/>
                <a:ea typeface="游ゴシック Medium" panose="020B0500000000000000" pitchFamily="50" charset="-128"/>
              </a:rPr>
              <a:t>5</a:t>
            </a:r>
            <a:r>
              <a:rPr lang="ja-JP" altLang="en-US" sz="3200" dirty="0">
                <a:solidFill>
                  <a:srgbClr val="000000"/>
                </a:solidFill>
                <a:latin typeface="游ゴシック Medium" panose="020B0500000000000000" pitchFamily="50" charset="-128"/>
                <a:ea typeface="游ゴシック Medium" panose="020B0500000000000000" pitchFamily="50" charset="-128"/>
              </a:rPr>
              <a:t>千万㎞もあり、地球を回る月の移動距離（月の公転軌道の直径</a:t>
            </a:r>
            <a:r>
              <a:rPr lang="en-US" altLang="ja-JP" sz="3200" dirty="0">
                <a:solidFill>
                  <a:srgbClr val="000000"/>
                </a:solidFill>
                <a:latin typeface="游ゴシック Medium" panose="020B0500000000000000" pitchFamily="50" charset="-128"/>
                <a:ea typeface="游ゴシック Medium" panose="020B0500000000000000" pitchFamily="50" charset="-128"/>
              </a:rPr>
              <a:t>76</a:t>
            </a:r>
            <a:r>
              <a:rPr lang="ja-JP" altLang="en-US" sz="3200" dirty="0">
                <a:solidFill>
                  <a:srgbClr val="000000"/>
                </a:solidFill>
                <a:latin typeface="游ゴシック Medium" panose="020B0500000000000000" pitchFamily="50" charset="-128"/>
                <a:ea typeface="游ゴシック Medium" panose="020B0500000000000000" pitchFamily="50" charset="-128"/>
              </a:rPr>
              <a:t>万㎞）に比べれば、極めて遠いです。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DAB68B6C-D05E-452B-96D2-EF574743D214}"/>
              </a:ext>
            </a:extLst>
          </p:cNvPr>
          <p:cNvSpPr txBox="1"/>
          <p:nvPr/>
        </p:nvSpPr>
        <p:spPr>
          <a:xfrm>
            <a:off x="804225" y="3930998"/>
            <a:ext cx="10716900" cy="1077218"/>
          </a:xfrm>
          <a:prstGeom prst="rect">
            <a:avLst/>
          </a:prstGeom>
          <a:noFill/>
        </p:spPr>
        <p:txBody>
          <a:bodyPr wrap="square">
            <a:spAutoFit/>
          </a:bodyPr>
          <a:lstStyle/>
          <a:p>
            <a:pPr algn="just"/>
            <a:r>
              <a:rPr lang="ja-JP" altLang="en-US" sz="3200" dirty="0">
                <a:solidFill>
                  <a:srgbClr val="000000"/>
                </a:solidFill>
                <a:latin typeface="游ゴシック Medium" panose="020B0500000000000000" pitchFamily="50" charset="-128"/>
                <a:ea typeface="游ゴシック Medium" panose="020B0500000000000000" pitchFamily="50" charset="-128"/>
              </a:rPr>
              <a:t>この極めて遠いということが、太陽からくる光が平行となる原因です。</a:t>
            </a:r>
            <a:endParaRPr lang="en-US" altLang="ja-JP" sz="3200" dirty="0">
              <a:solidFill>
                <a:srgbClr val="000000"/>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2123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2890</Words>
  <Application>Microsoft Office PowerPoint</Application>
  <PresentationFormat>ワイド画面</PresentationFormat>
  <Paragraphs>300</Paragraphs>
  <Slides>57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57</vt:i4>
      </vt:variant>
    </vt:vector>
  </HeadingPairs>
  <TitlesOfParts>
    <vt:vector size="62" baseType="lpstr">
      <vt:lpstr>游ゴシック</vt:lpstr>
      <vt:lpstr>游ゴシック Light</vt:lpstr>
      <vt:lpstr>游ゴシック Medium</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真史</dc:creator>
  <cp:lastModifiedBy>真史</cp:lastModifiedBy>
  <cp:revision>58</cp:revision>
  <dcterms:created xsi:type="dcterms:W3CDTF">2021-08-05T00:10:57Z</dcterms:created>
  <dcterms:modified xsi:type="dcterms:W3CDTF">2021-08-14T23:19:50Z</dcterms:modified>
</cp:coreProperties>
</file>