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56" r:id="rId2"/>
    <p:sldId id="324" r:id="rId3"/>
    <p:sldId id="325" r:id="rId4"/>
    <p:sldId id="257" r:id="rId5"/>
    <p:sldId id="258" r:id="rId6"/>
    <p:sldId id="261" r:id="rId7"/>
    <p:sldId id="262" r:id="rId8"/>
    <p:sldId id="263" r:id="rId9"/>
    <p:sldId id="331" r:id="rId10"/>
    <p:sldId id="259" r:id="rId11"/>
    <p:sldId id="322" r:id="rId12"/>
    <p:sldId id="329" r:id="rId13"/>
    <p:sldId id="323" r:id="rId14"/>
    <p:sldId id="330" r:id="rId15"/>
    <p:sldId id="350" r:id="rId16"/>
    <p:sldId id="332" r:id="rId17"/>
    <p:sldId id="312" r:id="rId18"/>
    <p:sldId id="265" r:id="rId19"/>
    <p:sldId id="266" r:id="rId20"/>
    <p:sldId id="270" r:id="rId21"/>
    <p:sldId id="359" r:id="rId22"/>
    <p:sldId id="343" r:id="rId23"/>
    <p:sldId id="264" r:id="rId24"/>
    <p:sldId id="271" r:id="rId25"/>
    <p:sldId id="315" r:id="rId26"/>
    <p:sldId id="316" r:id="rId27"/>
    <p:sldId id="317" r:id="rId28"/>
    <p:sldId id="260" r:id="rId29"/>
    <p:sldId id="351" r:id="rId30"/>
    <p:sldId id="353" r:id="rId31"/>
    <p:sldId id="345" r:id="rId32"/>
    <p:sldId id="346" r:id="rId33"/>
    <p:sldId id="336" r:id="rId34"/>
    <p:sldId id="313" r:id="rId35"/>
    <p:sldId id="349" r:id="rId36"/>
    <p:sldId id="348" r:id="rId37"/>
    <p:sldId id="277" r:id="rId38"/>
    <p:sldId id="279" r:id="rId39"/>
    <p:sldId id="282" r:id="rId40"/>
    <p:sldId id="284" r:id="rId41"/>
    <p:sldId id="283" r:id="rId42"/>
    <p:sldId id="285" r:id="rId43"/>
    <p:sldId id="319" r:id="rId44"/>
    <p:sldId id="288" r:id="rId45"/>
    <p:sldId id="318" r:id="rId46"/>
    <p:sldId id="290" r:id="rId47"/>
    <p:sldId id="276" r:id="rId48"/>
    <p:sldId id="320" r:id="rId49"/>
    <p:sldId id="321" r:id="rId50"/>
    <p:sldId id="292" r:id="rId51"/>
    <p:sldId id="291" r:id="rId52"/>
    <p:sldId id="294" r:id="rId53"/>
    <p:sldId id="295" r:id="rId54"/>
    <p:sldId id="293" r:id="rId55"/>
    <p:sldId id="296" r:id="rId56"/>
    <p:sldId id="297" r:id="rId57"/>
    <p:sldId id="298" r:id="rId58"/>
    <p:sldId id="299" r:id="rId59"/>
    <p:sldId id="300" r:id="rId60"/>
    <p:sldId id="301" r:id="rId61"/>
    <p:sldId id="302" r:id="rId62"/>
    <p:sldId id="304" r:id="rId63"/>
    <p:sldId id="356" r:id="rId64"/>
    <p:sldId id="355" r:id="rId65"/>
    <p:sldId id="333" r:id="rId66"/>
    <p:sldId id="305" r:id="rId67"/>
    <p:sldId id="303" r:id="rId68"/>
    <p:sldId id="339" r:id="rId69"/>
    <p:sldId id="358" r:id="rId70"/>
    <p:sldId id="357" r:id="rId71"/>
    <p:sldId id="340" r:id="rId72"/>
    <p:sldId id="341" r:id="rId73"/>
    <p:sldId id="306" r:id="rId74"/>
    <p:sldId id="308" r:id="rId75"/>
    <p:sldId id="307" r:id="rId76"/>
    <p:sldId id="309" r:id="rId77"/>
    <p:sldId id="286" r:id="rId78"/>
    <p:sldId id="310" r:id="rId79"/>
    <p:sldId id="311" r:id="rId80"/>
    <p:sldId id="344" r:id="rId8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810" autoAdjust="0"/>
    <p:restoredTop sz="94660"/>
  </p:normalViewPr>
  <p:slideViewPr>
    <p:cSldViewPr snapToGrid="0">
      <p:cViewPr varScale="1">
        <p:scale>
          <a:sx n="56" d="100"/>
          <a:sy n="56" d="100"/>
        </p:scale>
        <p:origin x="56" y="1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6EEA50-D9D2-4085-9CF8-A7ABE0B01BF4}" type="datetimeFigureOut">
              <a:rPr kumimoji="1" lang="ja-JP" altLang="en-US" smtClean="0"/>
              <a:t>2022/11/12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DE90B2-350A-4BBD-AE22-6BF5DB76EB12}" type="slidenum">
              <a:rPr kumimoji="1" lang="ja-JP" altLang="en-US" smtClean="0"/>
              <a:t>‹#›</a:t>
            </a:fld>
            <a:endParaRPr kumimoji="1" lang="ja-JP" altLang="en-US"/>
          </a:p>
        </p:txBody>
      </p:sp>
    </p:spTree>
    <p:extLst>
      <p:ext uri="{BB962C8B-B14F-4D97-AF65-F5344CB8AC3E}">
        <p14:creationId xmlns:p14="http://schemas.microsoft.com/office/powerpoint/2010/main" val="1219061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理由２について詳しく説明します。</a:t>
            </a:r>
            <a:endParaRPr kumimoji="1" lang="en-US" altLang="ja-JP" dirty="0"/>
          </a:p>
          <a:p>
            <a:r>
              <a:rPr kumimoji="1" lang="ja-JP" altLang="en-US" dirty="0"/>
              <a:t>①②③観察結果では、１日後に同じ時刻に観察したら、月は左に動いていました。</a:t>
            </a:r>
          </a:p>
          <a:p>
            <a:r>
              <a:rPr kumimoji="1" lang="ja-JP" altLang="en-US" dirty="0"/>
              <a:t>④地球は</a:t>
            </a:r>
            <a:r>
              <a:rPr kumimoji="1" lang="en-US" altLang="ja-JP" dirty="0"/>
              <a:t>24</a:t>
            </a:r>
            <a:r>
              <a:rPr kumimoji="1" lang="ja-JP" altLang="en-US" dirty="0"/>
              <a:t>時間（</a:t>
            </a:r>
            <a:r>
              <a:rPr kumimoji="1" lang="en-US" altLang="ja-JP" dirty="0"/>
              <a:t>1</a:t>
            </a:r>
            <a:r>
              <a:rPr kumimoji="1" lang="ja-JP" altLang="en-US" dirty="0"/>
              <a:t>日）で一周します。</a:t>
            </a:r>
            <a:endParaRPr kumimoji="1" lang="en-US" altLang="ja-JP" dirty="0"/>
          </a:p>
          <a:p>
            <a:r>
              <a:rPr kumimoji="1" lang="ja-JP" altLang="en-US" dirty="0"/>
              <a:t>⑤⑥６時間後、⑦⑧１２時間後、⑨⑩１８時間後、⑪そして、２４時間後にもとの位置に戻ってきます。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AD71ED1F-65F5-43D5-8950-EB1CACEC0C22}" type="slidenum">
              <a:rPr kumimoji="1" lang="ja-JP" altLang="en-US" smtClean="0"/>
              <a:t>77</a:t>
            </a:fld>
            <a:endParaRPr kumimoji="1" lang="ja-JP" altLang="en-US"/>
          </a:p>
        </p:txBody>
      </p:sp>
    </p:spTree>
    <p:extLst>
      <p:ext uri="{BB962C8B-B14F-4D97-AF65-F5344CB8AC3E}">
        <p14:creationId xmlns:p14="http://schemas.microsoft.com/office/powerpoint/2010/main" val="767444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質問　　月面のようすです。このとき、昼ですか、夜ですか。</a:t>
            </a:r>
          </a:p>
          <a:p>
            <a:r>
              <a:rPr kumimoji="1" lang="ja-JP" altLang="en-US" dirty="0"/>
              <a:t>答え　宇宙飛行士に陰が写っているから、昼です。しかし、空は真っ黒です。空気がないからです。</a:t>
            </a:r>
            <a:endParaRPr kumimoji="1" lang="en-US" altLang="ja-JP" dirty="0"/>
          </a:p>
          <a:p>
            <a:r>
              <a:rPr kumimoji="1" lang="ja-JP" altLang="en-US" dirty="0"/>
              <a:t>　　　　空気がないから、昼でも空は真っ暗です。</a:t>
            </a:r>
            <a:endParaRPr kumimoji="1" lang="en-US" altLang="ja-JP" dirty="0"/>
          </a:p>
          <a:p>
            <a:r>
              <a:rPr kumimoji="1" lang="ja-JP" altLang="en-US" dirty="0"/>
              <a:t>　　　　空気がないから、地平線ははっきり見えます。</a:t>
            </a:r>
            <a:endParaRPr kumimoji="1" lang="en-US" altLang="ja-JP" dirty="0"/>
          </a:p>
          <a:p>
            <a:endParaRPr kumimoji="1" lang="en-US" altLang="ja-JP" dirty="0"/>
          </a:p>
          <a:p>
            <a:r>
              <a:rPr kumimoji="1" lang="ja-JP" altLang="en-US" dirty="0"/>
              <a:t>月では昼でも星が見えるでしょうか。</a:t>
            </a:r>
            <a:endParaRPr kumimoji="1" lang="en-US" altLang="ja-JP" dirty="0"/>
          </a:p>
          <a:p>
            <a:r>
              <a:rPr kumimoji="1" lang="ja-JP" altLang="en-US" dirty="0"/>
              <a:t>おそらく、ヘルメットには太陽からの強い光を遮る遮光板がついているので、見えないのではないかなと思います。</a:t>
            </a:r>
            <a:endParaRPr kumimoji="1" lang="en-US" altLang="ja-JP" dirty="0"/>
          </a:p>
          <a:p>
            <a:r>
              <a:rPr kumimoji="1" lang="ja-JP" altLang="en-US" dirty="0"/>
              <a:t>宇宙飛行士に聞きたいものです。</a:t>
            </a:r>
          </a:p>
        </p:txBody>
      </p:sp>
      <p:sp>
        <p:nvSpPr>
          <p:cNvPr id="4" name="スライド番号プレースホルダー 3"/>
          <p:cNvSpPr>
            <a:spLocks noGrp="1"/>
          </p:cNvSpPr>
          <p:nvPr>
            <p:ph type="sldNum" sz="quarter" idx="10"/>
          </p:nvPr>
        </p:nvSpPr>
        <p:spPr/>
        <p:txBody>
          <a:bodyPr/>
          <a:lstStyle/>
          <a:p>
            <a:fld id="{AD71ED1F-65F5-43D5-8950-EB1CACEC0C22}" type="slidenum">
              <a:rPr kumimoji="1" lang="ja-JP" altLang="en-US" smtClean="0"/>
              <a:t>80</a:t>
            </a:fld>
            <a:endParaRPr kumimoji="1" lang="ja-JP" altLang="en-US"/>
          </a:p>
        </p:txBody>
      </p:sp>
    </p:spTree>
    <p:extLst>
      <p:ext uri="{BB962C8B-B14F-4D97-AF65-F5344CB8AC3E}">
        <p14:creationId xmlns:p14="http://schemas.microsoft.com/office/powerpoint/2010/main" val="799546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D7B508-D3AC-49A1-8095-B856EE7A29A4}"/>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E6752C6-1D80-4948-B7DC-183944368A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E431E64-BB28-49AF-BD89-1A91ADE7EAEE}"/>
              </a:ext>
            </a:extLst>
          </p:cNvPr>
          <p:cNvSpPr>
            <a:spLocks noGrp="1"/>
          </p:cNvSpPr>
          <p:nvPr>
            <p:ph type="dt" sz="half" idx="10"/>
          </p:nvPr>
        </p:nvSpPr>
        <p:spPr/>
        <p:txBody>
          <a:bodyPr/>
          <a:lstStyle/>
          <a:p>
            <a:fld id="{55B341B9-354C-44DB-B0CB-BD8F98967D07}" type="datetimeFigureOut">
              <a:rPr kumimoji="1" lang="ja-JP" altLang="en-US" smtClean="0"/>
              <a:t>2022/11/12</a:t>
            </a:fld>
            <a:endParaRPr kumimoji="1" lang="ja-JP" altLang="en-US"/>
          </a:p>
        </p:txBody>
      </p:sp>
      <p:sp>
        <p:nvSpPr>
          <p:cNvPr id="5" name="フッター プレースホルダー 4">
            <a:extLst>
              <a:ext uri="{FF2B5EF4-FFF2-40B4-BE49-F238E27FC236}">
                <a16:creationId xmlns:a16="http://schemas.microsoft.com/office/drawing/2014/main" id="{755BD914-7608-4E25-8E1A-BCBA9AE7C66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BBB84EB-4408-40BD-83FC-56DDAE560E9E}"/>
              </a:ext>
            </a:extLst>
          </p:cNvPr>
          <p:cNvSpPr>
            <a:spLocks noGrp="1"/>
          </p:cNvSpPr>
          <p:nvPr>
            <p:ph type="sldNum" sz="quarter" idx="12"/>
          </p:nvPr>
        </p:nvSpPr>
        <p:spPr/>
        <p:txBody>
          <a:bodyPr/>
          <a:lstStyle/>
          <a:p>
            <a:fld id="{325A8D0F-A168-4682-9653-A243F8D9BB48}" type="slidenum">
              <a:rPr kumimoji="1" lang="ja-JP" altLang="en-US" smtClean="0"/>
              <a:t>‹#›</a:t>
            </a:fld>
            <a:endParaRPr kumimoji="1" lang="ja-JP" altLang="en-US"/>
          </a:p>
        </p:txBody>
      </p:sp>
    </p:spTree>
    <p:extLst>
      <p:ext uri="{BB962C8B-B14F-4D97-AF65-F5344CB8AC3E}">
        <p14:creationId xmlns:p14="http://schemas.microsoft.com/office/powerpoint/2010/main" val="2327714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67C169-6EC5-4975-9BFD-44E26EF2816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713C369-8ED2-4F3B-A9D1-C662F08AF70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0FA31C5-A8DD-4739-AC21-DC5C2853F911}"/>
              </a:ext>
            </a:extLst>
          </p:cNvPr>
          <p:cNvSpPr>
            <a:spLocks noGrp="1"/>
          </p:cNvSpPr>
          <p:nvPr>
            <p:ph type="dt" sz="half" idx="10"/>
          </p:nvPr>
        </p:nvSpPr>
        <p:spPr/>
        <p:txBody>
          <a:bodyPr/>
          <a:lstStyle/>
          <a:p>
            <a:fld id="{55B341B9-354C-44DB-B0CB-BD8F98967D07}" type="datetimeFigureOut">
              <a:rPr kumimoji="1" lang="ja-JP" altLang="en-US" smtClean="0"/>
              <a:t>2022/11/12</a:t>
            </a:fld>
            <a:endParaRPr kumimoji="1" lang="ja-JP" altLang="en-US"/>
          </a:p>
        </p:txBody>
      </p:sp>
      <p:sp>
        <p:nvSpPr>
          <p:cNvPr id="5" name="フッター プレースホルダー 4">
            <a:extLst>
              <a:ext uri="{FF2B5EF4-FFF2-40B4-BE49-F238E27FC236}">
                <a16:creationId xmlns:a16="http://schemas.microsoft.com/office/drawing/2014/main" id="{2D14802C-1FED-488B-A574-22C05FAE3B0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A2FE875-B201-4379-8E3F-4B852FA82314}"/>
              </a:ext>
            </a:extLst>
          </p:cNvPr>
          <p:cNvSpPr>
            <a:spLocks noGrp="1"/>
          </p:cNvSpPr>
          <p:nvPr>
            <p:ph type="sldNum" sz="quarter" idx="12"/>
          </p:nvPr>
        </p:nvSpPr>
        <p:spPr/>
        <p:txBody>
          <a:bodyPr/>
          <a:lstStyle/>
          <a:p>
            <a:fld id="{325A8D0F-A168-4682-9653-A243F8D9BB48}" type="slidenum">
              <a:rPr kumimoji="1" lang="ja-JP" altLang="en-US" smtClean="0"/>
              <a:t>‹#›</a:t>
            </a:fld>
            <a:endParaRPr kumimoji="1" lang="ja-JP" altLang="en-US"/>
          </a:p>
        </p:txBody>
      </p:sp>
    </p:spTree>
    <p:extLst>
      <p:ext uri="{BB962C8B-B14F-4D97-AF65-F5344CB8AC3E}">
        <p14:creationId xmlns:p14="http://schemas.microsoft.com/office/powerpoint/2010/main" val="242841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29086D9-6D21-4FB8-BCE5-DA59BA50ED0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4923E44-7C5D-499E-9C74-63B314FE0735}"/>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48049F3-0398-487D-9798-9D0981B9A65C}"/>
              </a:ext>
            </a:extLst>
          </p:cNvPr>
          <p:cNvSpPr>
            <a:spLocks noGrp="1"/>
          </p:cNvSpPr>
          <p:nvPr>
            <p:ph type="dt" sz="half" idx="10"/>
          </p:nvPr>
        </p:nvSpPr>
        <p:spPr/>
        <p:txBody>
          <a:bodyPr/>
          <a:lstStyle/>
          <a:p>
            <a:fld id="{55B341B9-354C-44DB-B0CB-BD8F98967D07}" type="datetimeFigureOut">
              <a:rPr kumimoji="1" lang="ja-JP" altLang="en-US" smtClean="0"/>
              <a:t>2022/11/12</a:t>
            </a:fld>
            <a:endParaRPr kumimoji="1" lang="ja-JP" altLang="en-US"/>
          </a:p>
        </p:txBody>
      </p:sp>
      <p:sp>
        <p:nvSpPr>
          <p:cNvPr id="5" name="フッター プレースホルダー 4">
            <a:extLst>
              <a:ext uri="{FF2B5EF4-FFF2-40B4-BE49-F238E27FC236}">
                <a16:creationId xmlns:a16="http://schemas.microsoft.com/office/drawing/2014/main" id="{55441E71-2EC7-413C-B7CE-FFBF2C04932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FE399DF-5524-4E25-BD0F-0F3026D7B000}"/>
              </a:ext>
            </a:extLst>
          </p:cNvPr>
          <p:cNvSpPr>
            <a:spLocks noGrp="1"/>
          </p:cNvSpPr>
          <p:nvPr>
            <p:ph type="sldNum" sz="quarter" idx="12"/>
          </p:nvPr>
        </p:nvSpPr>
        <p:spPr/>
        <p:txBody>
          <a:bodyPr/>
          <a:lstStyle/>
          <a:p>
            <a:fld id="{325A8D0F-A168-4682-9653-A243F8D9BB48}" type="slidenum">
              <a:rPr kumimoji="1" lang="ja-JP" altLang="en-US" smtClean="0"/>
              <a:t>‹#›</a:t>
            </a:fld>
            <a:endParaRPr kumimoji="1" lang="ja-JP" altLang="en-US"/>
          </a:p>
        </p:txBody>
      </p:sp>
    </p:spTree>
    <p:extLst>
      <p:ext uri="{BB962C8B-B14F-4D97-AF65-F5344CB8AC3E}">
        <p14:creationId xmlns:p14="http://schemas.microsoft.com/office/powerpoint/2010/main" val="1719727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67191-2571-468D-85B9-2C4B429A004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7C0F7AC-D66E-44A0-9484-5BEBCBF6EBF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69492A2-0EA5-4D77-AFEF-EDD9F49A0F43}"/>
              </a:ext>
            </a:extLst>
          </p:cNvPr>
          <p:cNvSpPr>
            <a:spLocks noGrp="1"/>
          </p:cNvSpPr>
          <p:nvPr>
            <p:ph type="dt" sz="half" idx="10"/>
          </p:nvPr>
        </p:nvSpPr>
        <p:spPr/>
        <p:txBody>
          <a:bodyPr/>
          <a:lstStyle/>
          <a:p>
            <a:fld id="{55B341B9-354C-44DB-B0CB-BD8F98967D07}" type="datetimeFigureOut">
              <a:rPr kumimoji="1" lang="ja-JP" altLang="en-US" smtClean="0"/>
              <a:t>2022/11/12</a:t>
            </a:fld>
            <a:endParaRPr kumimoji="1" lang="ja-JP" altLang="en-US"/>
          </a:p>
        </p:txBody>
      </p:sp>
      <p:sp>
        <p:nvSpPr>
          <p:cNvPr id="5" name="フッター プレースホルダー 4">
            <a:extLst>
              <a:ext uri="{FF2B5EF4-FFF2-40B4-BE49-F238E27FC236}">
                <a16:creationId xmlns:a16="http://schemas.microsoft.com/office/drawing/2014/main" id="{9E84D6EC-C67E-457D-B463-A790463321D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F8EA30F-2214-4DA1-9736-B3C452E4D949}"/>
              </a:ext>
            </a:extLst>
          </p:cNvPr>
          <p:cNvSpPr>
            <a:spLocks noGrp="1"/>
          </p:cNvSpPr>
          <p:nvPr>
            <p:ph type="sldNum" sz="quarter" idx="12"/>
          </p:nvPr>
        </p:nvSpPr>
        <p:spPr/>
        <p:txBody>
          <a:bodyPr/>
          <a:lstStyle/>
          <a:p>
            <a:fld id="{325A8D0F-A168-4682-9653-A243F8D9BB48}" type="slidenum">
              <a:rPr kumimoji="1" lang="ja-JP" altLang="en-US" smtClean="0"/>
              <a:t>‹#›</a:t>
            </a:fld>
            <a:endParaRPr kumimoji="1" lang="ja-JP" altLang="en-US"/>
          </a:p>
        </p:txBody>
      </p:sp>
    </p:spTree>
    <p:extLst>
      <p:ext uri="{BB962C8B-B14F-4D97-AF65-F5344CB8AC3E}">
        <p14:creationId xmlns:p14="http://schemas.microsoft.com/office/powerpoint/2010/main" val="1484930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29B9DD-E44E-435D-81D9-B84CD3D9EA6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72B8BFB-11BD-4D13-912B-0B66ED8B67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78F7AED-5B20-401D-887D-74475B0F885C}"/>
              </a:ext>
            </a:extLst>
          </p:cNvPr>
          <p:cNvSpPr>
            <a:spLocks noGrp="1"/>
          </p:cNvSpPr>
          <p:nvPr>
            <p:ph type="dt" sz="half" idx="10"/>
          </p:nvPr>
        </p:nvSpPr>
        <p:spPr/>
        <p:txBody>
          <a:bodyPr/>
          <a:lstStyle/>
          <a:p>
            <a:fld id="{55B341B9-354C-44DB-B0CB-BD8F98967D07}" type="datetimeFigureOut">
              <a:rPr kumimoji="1" lang="ja-JP" altLang="en-US" smtClean="0"/>
              <a:t>2022/11/12</a:t>
            </a:fld>
            <a:endParaRPr kumimoji="1" lang="ja-JP" altLang="en-US"/>
          </a:p>
        </p:txBody>
      </p:sp>
      <p:sp>
        <p:nvSpPr>
          <p:cNvPr id="5" name="フッター プレースホルダー 4">
            <a:extLst>
              <a:ext uri="{FF2B5EF4-FFF2-40B4-BE49-F238E27FC236}">
                <a16:creationId xmlns:a16="http://schemas.microsoft.com/office/drawing/2014/main" id="{FB130556-ACBF-40B5-B5FC-D3CC3008074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65CD160-E9CB-4562-A0CE-A7E33994207E}"/>
              </a:ext>
            </a:extLst>
          </p:cNvPr>
          <p:cNvSpPr>
            <a:spLocks noGrp="1"/>
          </p:cNvSpPr>
          <p:nvPr>
            <p:ph type="sldNum" sz="quarter" idx="12"/>
          </p:nvPr>
        </p:nvSpPr>
        <p:spPr/>
        <p:txBody>
          <a:bodyPr/>
          <a:lstStyle/>
          <a:p>
            <a:fld id="{325A8D0F-A168-4682-9653-A243F8D9BB48}" type="slidenum">
              <a:rPr kumimoji="1" lang="ja-JP" altLang="en-US" smtClean="0"/>
              <a:t>‹#›</a:t>
            </a:fld>
            <a:endParaRPr kumimoji="1" lang="ja-JP" altLang="en-US"/>
          </a:p>
        </p:txBody>
      </p:sp>
    </p:spTree>
    <p:extLst>
      <p:ext uri="{BB962C8B-B14F-4D97-AF65-F5344CB8AC3E}">
        <p14:creationId xmlns:p14="http://schemas.microsoft.com/office/powerpoint/2010/main" val="889055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BFBC38-74D2-4A5D-86BA-994573A6DB5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616E99A-FFEA-4C5A-A1FB-24C1DA4EE27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282EF2B-0336-420B-9D2A-7C5C4B24611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F36FE41-D686-4941-9738-998D020E587E}"/>
              </a:ext>
            </a:extLst>
          </p:cNvPr>
          <p:cNvSpPr>
            <a:spLocks noGrp="1"/>
          </p:cNvSpPr>
          <p:nvPr>
            <p:ph type="dt" sz="half" idx="10"/>
          </p:nvPr>
        </p:nvSpPr>
        <p:spPr/>
        <p:txBody>
          <a:bodyPr/>
          <a:lstStyle/>
          <a:p>
            <a:fld id="{55B341B9-354C-44DB-B0CB-BD8F98967D07}" type="datetimeFigureOut">
              <a:rPr kumimoji="1" lang="ja-JP" altLang="en-US" smtClean="0"/>
              <a:t>2022/11/12</a:t>
            </a:fld>
            <a:endParaRPr kumimoji="1" lang="ja-JP" altLang="en-US"/>
          </a:p>
        </p:txBody>
      </p:sp>
      <p:sp>
        <p:nvSpPr>
          <p:cNvPr id="6" name="フッター プレースホルダー 5">
            <a:extLst>
              <a:ext uri="{FF2B5EF4-FFF2-40B4-BE49-F238E27FC236}">
                <a16:creationId xmlns:a16="http://schemas.microsoft.com/office/drawing/2014/main" id="{A850E9A4-5973-4901-914A-536827F0DAB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319AE38-E04A-47E4-AC95-70C452FFA8CB}"/>
              </a:ext>
            </a:extLst>
          </p:cNvPr>
          <p:cNvSpPr>
            <a:spLocks noGrp="1"/>
          </p:cNvSpPr>
          <p:nvPr>
            <p:ph type="sldNum" sz="quarter" idx="12"/>
          </p:nvPr>
        </p:nvSpPr>
        <p:spPr/>
        <p:txBody>
          <a:bodyPr/>
          <a:lstStyle/>
          <a:p>
            <a:fld id="{325A8D0F-A168-4682-9653-A243F8D9BB48}" type="slidenum">
              <a:rPr kumimoji="1" lang="ja-JP" altLang="en-US" smtClean="0"/>
              <a:t>‹#›</a:t>
            </a:fld>
            <a:endParaRPr kumimoji="1" lang="ja-JP" altLang="en-US"/>
          </a:p>
        </p:txBody>
      </p:sp>
    </p:spTree>
    <p:extLst>
      <p:ext uri="{BB962C8B-B14F-4D97-AF65-F5344CB8AC3E}">
        <p14:creationId xmlns:p14="http://schemas.microsoft.com/office/powerpoint/2010/main" val="1615620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DD26A7-BB85-4C6F-A117-BE36C7EBA69F}"/>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E6D8085-8E5E-4040-9C2A-B41AC2A96D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69089F9-25B7-46C5-8B9A-A70D360D9E9F}"/>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C540AF4-32C2-449C-A71A-AE8FA2B7D2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1F935EE-AC5D-4309-B204-0DBCDEEFD478}"/>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BC77A195-55C9-4587-B4D7-478EABDC6B36}"/>
              </a:ext>
            </a:extLst>
          </p:cNvPr>
          <p:cNvSpPr>
            <a:spLocks noGrp="1"/>
          </p:cNvSpPr>
          <p:nvPr>
            <p:ph type="dt" sz="half" idx="10"/>
          </p:nvPr>
        </p:nvSpPr>
        <p:spPr/>
        <p:txBody>
          <a:bodyPr/>
          <a:lstStyle/>
          <a:p>
            <a:fld id="{55B341B9-354C-44DB-B0CB-BD8F98967D07}" type="datetimeFigureOut">
              <a:rPr kumimoji="1" lang="ja-JP" altLang="en-US" smtClean="0"/>
              <a:t>2022/11/12</a:t>
            </a:fld>
            <a:endParaRPr kumimoji="1" lang="ja-JP" altLang="en-US"/>
          </a:p>
        </p:txBody>
      </p:sp>
      <p:sp>
        <p:nvSpPr>
          <p:cNvPr id="8" name="フッター プレースホルダー 7">
            <a:extLst>
              <a:ext uri="{FF2B5EF4-FFF2-40B4-BE49-F238E27FC236}">
                <a16:creationId xmlns:a16="http://schemas.microsoft.com/office/drawing/2014/main" id="{6F51A0F3-DD86-4047-87A9-4BAE436982F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B25DC00-381F-41F9-926D-5D64FAECFF61}"/>
              </a:ext>
            </a:extLst>
          </p:cNvPr>
          <p:cNvSpPr>
            <a:spLocks noGrp="1"/>
          </p:cNvSpPr>
          <p:nvPr>
            <p:ph type="sldNum" sz="quarter" idx="12"/>
          </p:nvPr>
        </p:nvSpPr>
        <p:spPr/>
        <p:txBody>
          <a:bodyPr/>
          <a:lstStyle/>
          <a:p>
            <a:fld id="{325A8D0F-A168-4682-9653-A243F8D9BB48}" type="slidenum">
              <a:rPr kumimoji="1" lang="ja-JP" altLang="en-US" smtClean="0"/>
              <a:t>‹#›</a:t>
            </a:fld>
            <a:endParaRPr kumimoji="1" lang="ja-JP" altLang="en-US"/>
          </a:p>
        </p:txBody>
      </p:sp>
    </p:spTree>
    <p:extLst>
      <p:ext uri="{BB962C8B-B14F-4D97-AF65-F5344CB8AC3E}">
        <p14:creationId xmlns:p14="http://schemas.microsoft.com/office/powerpoint/2010/main" val="401767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3CA91C-EBEB-4BD1-BF07-D2021493DD56}"/>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E9DF918-9BD6-4A49-AE2B-57723B67193A}"/>
              </a:ext>
            </a:extLst>
          </p:cNvPr>
          <p:cNvSpPr>
            <a:spLocks noGrp="1"/>
          </p:cNvSpPr>
          <p:nvPr>
            <p:ph type="dt" sz="half" idx="10"/>
          </p:nvPr>
        </p:nvSpPr>
        <p:spPr/>
        <p:txBody>
          <a:bodyPr/>
          <a:lstStyle/>
          <a:p>
            <a:fld id="{55B341B9-354C-44DB-B0CB-BD8F98967D07}" type="datetimeFigureOut">
              <a:rPr kumimoji="1" lang="ja-JP" altLang="en-US" smtClean="0"/>
              <a:t>2022/11/12</a:t>
            </a:fld>
            <a:endParaRPr kumimoji="1" lang="ja-JP" altLang="en-US"/>
          </a:p>
        </p:txBody>
      </p:sp>
      <p:sp>
        <p:nvSpPr>
          <p:cNvPr id="4" name="フッター プレースホルダー 3">
            <a:extLst>
              <a:ext uri="{FF2B5EF4-FFF2-40B4-BE49-F238E27FC236}">
                <a16:creationId xmlns:a16="http://schemas.microsoft.com/office/drawing/2014/main" id="{3DEDF41D-4DFB-42CC-AADD-EB0A64EB754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94B53E4-5B9F-4B59-B5EB-7B09C84229BA}"/>
              </a:ext>
            </a:extLst>
          </p:cNvPr>
          <p:cNvSpPr>
            <a:spLocks noGrp="1"/>
          </p:cNvSpPr>
          <p:nvPr>
            <p:ph type="sldNum" sz="quarter" idx="12"/>
          </p:nvPr>
        </p:nvSpPr>
        <p:spPr/>
        <p:txBody>
          <a:bodyPr/>
          <a:lstStyle/>
          <a:p>
            <a:fld id="{325A8D0F-A168-4682-9653-A243F8D9BB48}" type="slidenum">
              <a:rPr kumimoji="1" lang="ja-JP" altLang="en-US" smtClean="0"/>
              <a:t>‹#›</a:t>
            </a:fld>
            <a:endParaRPr kumimoji="1" lang="ja-JP" altLang="en-US"/>
          </a:p>
        </p:txBody>
      </p:sp>
    </p:spTree>
    <p:extLst>
      <p:ext uri="{BB962C8B-B14F-4D97-AF65-F5344CB8AC3E}">
        <p14:creationId xmlns:p14="http://schemas.microsoft.com/office/powerpoint/2010/main" val="3185248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1D16A5D-2422-474D-BD15-4F25CF0EED9B}"/>
              </a:ext>
            </a:extLst>
          </p:cNvPr>
          <p:cNvSpPr>
            <a:spLocks noGrp="1"/>
          </p:cNvSpPr>
          <p:nvPr>
            <p:ph type="dt" sz="half" idx="10"/>
          </p:nvPr>
        </p:nvSpPr>
        <p:spPr/>
        <p:txBody>
          <a:bodyPr/>
          <a:lstStyle/>
          <a:p>
            <a:fld id="{55B341B9-354C-44DB-B0CB-BD8F98967D07}" type="datetimeFigureOut">
              <a:rPr kumimoji="1" lang="ja-JP" altLang="en-US" smtClean="0"/>
              <a:t>2022/11/12</a:t>
            </a:fld>
            <a:endParaRPr kumimoji="1" lang="ja-JP" altLang="en-US"/>
          </a:p>
        </p:txBody>
      </p:sp>
      <p:sp>
        <p:nvSpPr>
          <p:cNvPr id="3" name="フッター プレースホルダー 2">
            <a:extLst>
              <a:ext uri="{FF2B5EF4-FFF2-40B4-BE49-F238E27FC236}">
                <a16:creationId xmlns:a16="http://schemas.microsoft.com/office/drawing/2014/main" id="{CAD8238A-F455-44A6-A8E7-B8AC795DB50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0D14282-477D-4C26-931B-162A2E9E0EF6}"/>
              </a:ext>
            </a:extLst>
          </p:cNvPr>
          <p:cNvSpPr>
            <a:spLocks noGrp="1"/>
          </p:cNvSpPr>
          <p:nvPr>
            <p:ph type="sldNum" sz="quarter" idx="12"/>
          </p:nvPr>
        </p:nvSpPr>
        <p:spPr/>
        <p:txBody>
          <a:bodyPr/>
          <a:lstStyle/>
          <a:p>
            <a:fld id="{325A8D0F-A168-4682-9653-A243F8D9BB48}" type="slidenum">
              <a:rPr kumimoji="1" lang="ja-JP" altLang="en-US" smtClean="0"/>
              <a:t>‹#›</a:t>
            </a:fld>
            <a:endParaRPr kumimoji="1" lang="ja-JP" altLang="en-US"/>
          </a:p>
        </p:txBody>
      </p:sp>
    </p:spTree>
    <p:extLst>
      <p:ext uri="{BB962C8B-B14F-4D97-AF65-F5344CB8AC3E}">
        <p14:creationId xmlns:p14="http://schemas.microsoft.com/office/powerpoint/2010/main" val="3159290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E2E86E-7A1F-43E4-8BFE-6EEF7A9D53B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301BFAA-A7EE-4B18-8F03-2395B15388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D7B1850-6407-402F-85A8-D1D8BBE109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6B22A96-3475-4C39-BB88-BC99E0A3AE72}"/>
              </a:ext>
            </a:extLst>
          </p:cNvPr>
          <p:cNvSpPr>
            <a:spLocks noGrp="1"/>
          </p:cNvSpPr>
          <p:nvPr>
            <p:ph type="dt" sz="half" idx="10"/>
          </p:nvPr>
        </p:nvSpPr>
        <p:spPr/>
        <p:txBody>
          <a:bodyPr/>
          <a:lstStyle/>
          <a:p>
            <a:fld id="{55B341B9-354C-44DB-B0CB-BD8F98967D07}" type="datetimeFigureOut">
              <a:rPr kumimoji="1" lang="ja-JP" altLang="en-US" smtClean="0"/>
              <a:t>2022/11/12</a:t>
            </a:fld>
            <a:endParaRPr kumimoji="1" lang="ja-JP" altLang="en-US"/>
          </a:p>
        </p:txBody>
      </p:sp>
      <p:sp>
        <p:nvSpPr>
          <p:cNvPr id="6" name="フッター プレースホルダー 5">
            <a:extLst>
              <a:ext uri="{FF2B5EF4-FFF2-40B4-BE49-F238E27FC236}">
                <a16:creationId xmlns:a16="http://schemas.microsoft.com/office/drawing/2014/main" id="{947A1F24-32A7-45F1-8320-56DB0BF4750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A5E2C5E-EB06-422E-8940-4ABEFA66ECE1}"/>
              </a:ext>
            </a:extLst>
          </p:cNvPr>
          <p:cNvSpPr>
            <a:spLocks noGrp="1"/>
          </p:cNvSpPr>
          <p:nvPr>
            <p:ph type="sldNum" sz="quarter" idx="12"/>
          </p:nvPr>
        </p:nvSpPr>
        <p:spPr/>
        <p:txBody>
          <a:bodyPr/>
          <a:lstStyle/>
          <a:p>
            <a:fld id="{325A8D0F-A168-4682-9653-A243F8D9BB48}" type="slidenum">
              <a:rPr kumimoji="1" lang="ja-JP" altLang="en-US" smtClean="0"/>
              <a:t>‹#›</a:t>
            </a:fld>
            <a:endParaRPr kumimoji="1" lang="ja-JP" altLang="en-US"/>
          </a:p>
        </p:txBody>
      </p:sp>
    </p:spTree>
    <p:extLst>
      <p:ext uri="{BB962C8B-B14F-4D97-AF65-F5344CB8AC3E}">
        <p14:creationId xmlns:p14="http://schemas.microsoft.com/office/powerpoint/2010/main" val="1877829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A32BD8-451D-4272-9A55-D261C223BEF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2E7C5B9-D3C1-4C8D-90CE-BDB40E1CEC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E798954B-7250-4D60-8BC0-F73DE20120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759E107-0F82-49E6-9A85-A9DF76EE9DB8}"/>
              </a:ext>
            </a:extLst>
          </p:cNvPr>
          <p:cNvSpPr>
            <a:spLocks noGrp="1"/>
          </p:cNvSpPr>
          <p:nvPr>
            <p:ph type="dt" sz="half" idx="10"/>
          </p:nvPr>
        </p:nvSpPr>
        <p:spPr/>
        <p:txBody>
          <a:bodyPr/>
          <a:lstStyle/>
          <a:p>
            <a:fld id="{55B341B9-354C-44DB-B0CB-BD8F98967D07}" type="datetimeFigureOut">
              <a:rPr kumimoji="1" lang="ja-JP" altLang="en-US" smtClean="0"/>
              <a:t>2022/11/12</a:t>
            </a:fld>
            <a:endParaRPr kumimoji="1" lang="ja-JP" altLang="en-US"/>
          </a:p>
        </p:txBody>
      </p:sp>
      <p:sp>
        <p:nvSpPr>
          <p:cNvPr id="6" name="フッター プレースホルダー 5">
            <a:extLst>
              <a:ext uri="{FF2B5EF4-FFF2-40B4-BE49-F238E27FC236}">
                <a16:creationId xmlns:a16="http://schemas.microsoft.com/office/drawing/2014/main" id="{4984861C-11E3-40AC-BF9B-3A88B601C17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3EE29B9-E060-4B9C-A504-3E918AE5F815}"/>
              </a:ext>
            </a:extLst>
          </p:cNvPr>
          <p:cNvSpPr>
            <a:spLocks noGrp="1"/>
          </p:cNvSpPr>
          <p:nvPr>
            <p:ph type="sldNum" sz="quarter" idx="12"/>
          </p:nvPr>
        </p:nvSpPr>
        <p:spPr/>
        <p:txBody>
          <a:bodyPr/>
          <a:lstStyle/>
          <a:p>
            <a:fld id="{325A8D0F-A168-4682-9653-A243F8D9BB48}" type="slidenum">
              <a:rPr kumimoji="1" lang="ja-JP" altLang="en-US" smtClean="0"/>
              <a:t>‹#›</a:t>
            </a:fld>
            <a:endParaRPr kumimoji="1" lang="ja-JP" altLang="en-US"/>
          </a:p>
        </p:txBody>
      </p:sp>
    </p:spTree>
    <p:extLst>
      <p:ext uri="{BB962C8B-B14F-4D97-AF65-F5344CB8AC3E}">
        <p14:creationId xmlns:p14="http://schemas.microsoft.com/office/powerpoint/2010/main" val="2403646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774DCBA-BEE6-4373-8619-30FF4D7DA3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D28F9C9-9A03-4AE0-9BAA-59C0B2B89D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E513AB1-255C-4F42-A548-CDF1962913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B341B9-354C-44DB-B0CB-BD8F98967D07}" type="datetimeFigureOut">
              <a:rPr kumimoji="1" lang="ja-JP" altLang="en-US" smtClean="0"/>
              <a:t>2022/11/12</a:t>
            </a:fld>
            <a:endParaRPr kumimoji="1" lang="ja-JP" altLang="en-US"/>
          </a:p>
        </p:txBody>
      </p:sp>
      <p:sp>
        <p:nvSpPr>
          <p:cNvPr id="5" name="フッター プレースホルダー 4">
            <a:extLst>
              <a:ext uri="{FF2B5EF4-FFF2-40B4-BE49-F238E27FC236}">
                <a16:creationId xmlns:a16="http://schemas.microsoft.com/office/drawing/2014/main" id="{D1ED313E-CB0C-4C07-A122-08E529EE81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6F50E3C-1126-45C6-9F10-89344E8760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5A8D0F-A168-4682-9653-A243F8D9BB48}" type="slidenum">
              <a:rPr kumimoji="1" lang="ja-JP" altLang="en-US" smtClean="0"/>
              <a:t>‹#›</a:t>
            </a:fld>
            <a:endParaRPr kumimoji="1" lang="ja-JP" altLang="en-US"/>
          </a:p>
        </p:txBody>
      </p:sp>
    </p:spTree>
    <p:extLst>
      <p:ext uri="{BB962C8B-B14F-4D97-AF65-F5344CB8AC3E}">
        <p14:creationId xmlns:p14="http://schemas.microsoft.com/office/powerpoint/2010/main" val="3543392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36960;&#12367;&#12398;&#23665;&#12392;&#36817;&#12367;&#12398;&#26223;&#33394;.mp4"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6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7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76373D45-F948-406A-A343-498778DBEC2C}"/>
              </a:ext>
            </a:extLst>
          </p:cNvPr>
          <p:cNvSpPr txBox="1"/>
          <p:nvPr/>
        </p:nvSpPr>
        <p:spPr>
          <a:xfrm>
            <a:off x="771525" y="1380528"/>
            <a:ext cx="4886325" cy="584775"/>
          </a:xfrm>
          <a:prstGeom prst="rect">
            <a:avLst/>
          </a:prstGeom>
          <a:noFill/>
        </p:spPr>
        <p:txBody>
          <a:bodyPr wrap="square" rtlCol="0">
            <a:spAutoFit/>
          </a:bodyPr>
          <a:lstStyle/>
          <a:p>
            <a:r>
              <a:rPr kumimoji="1" lang="ja-JP" altLang="en-US" sz="3200" dirty="0"/>
              <a:t>小学校専門理科</a:t>
            </a:r>
            <a:r>
              <a:rPr kumimoji="1" lang="en-US" altLang="ja-JP" sz="3200" dirty="0"/>
              <a:t>B</a:t>
            </a:r>
            <a:r>
              <a:rPr kumimoji="1" lang="ja-JP" altLang="en-US" sz="3200" dirty="0"/>
              <a:t>授業</a:t>
            </a:r>
          </a:p>
        </p:txBody>
      </p:sp>
      <p:sp>
        <p:nvSpPr>
          <p:cNvPr id="10" name="テキスト ボックス 9">
            <a:extLst>
              <a:ext uri="{FF2B5EF4-FFF2-40B4-BE49-F238E27FC236}">
                <a16:creationId xmlns:a16="http://schemas.microsoft.com/office/drawing/2014/main" id="{7FD63024-BDF5-4228-82F8-012B3B3A0D2A}"/>
              </a:ext>
            </a:extLst>
          </p:cNvPr>
          <p:cNvSpPr txBox="1"/>
          <p:nvPr/>
        </p:nvSpPr>
        <p:spPr>
          <a:xfrm>
            <a:off x="754683" y="822236"/>
            <a:ext cx="4015621" cy="584775"/>
          </a:xfrm>
          <a:prstGeom prst="rect">
            <a:avLst/>
          </a:prstGeom>
          <a:noFill/>
        </p:spPr>
        <p:txBody>
          <a:bodyPr wrap="square" rtlCol="0">
            <a:spAutoFit/>
          </a:bodyPr>
          <a:lstStyle/>
          <a:p>
            <a:r>
              <a:rPr kumimoji="1" lang="ja-JP" altLang="en-US" sz="3200" dirty="0"/>
              <a:t>三重大学教育学部</a:t>
            </a:r>
          </a:p>
        </p:txBody>
      </p:sp>
      <p:sp>
        <p:nvSpPr>
          <p:cNvPr id="11" name="テキスト ボックス 10">
            <a:extLst>
              <a:ext uri="{FF2B5EF4-FFF2-40B4-BE49-F238E27FC236}">
                <a16:creationId xmlns:a16="http://schemas.microsoft.com/office/drawing/2014/main" id="{72D38F03-0CC2-47A7-827B-17B5A86882D7}"/>
              </a:ext>
            </a:extLst>
          </p:cNvPr>
          <p:cNvSpPr txBox="1"/>
          <p:nvPr/>
        </p:nvSpPr>
        <p:spPr>
          <a:xfrm>
            <a:off x="4279736" y="3062396"/>
            <a:ext cx="4572000" cy="923330"/>
          </a:xfrm>
          <a:prstGeom prst="rect">
            <a:avLst/>
          </a:prstGeom>
          <a:noFill/>
        </p:spPr>
        <p:txBody>
          <a:bodyPr wrap="square" rtlCol="0">
            <a:spAutoFit/>
          </a:bodyPr>
          <a:lstStyle/>
          <a:p>
            <a:r>
              <a:rPr kumimoji="1" lang="ja-JP" altLang="en-US" sz="5400" b="1" dirty="0"/>
              <a:t>月と太陽</a:t>
            </a:r>
          </a:p>
        </p:txBody>
      </p:sp>
      <p:sp>
        <p:nvSpPr>
          <p:cNvPr id="12" name="テキスト ボックス 11">
            <a:extLst>
              <a:ext uri="{FF2B5EF4-FFF2-40B4-BE49-F238E27FC236}">
                <a16:creationId xmlns:a16="http://schemas.microsoft.com/office/drawing/2014/main" id="{FAC20ADB-46C4-4B79-9917-0F7FC8CA3EA8}"/>
              </a:ext>
            </a:extLst>
          </p:cNvPr>
          <p:cNvSpPr txBox="1"/>
          <p:nvPr/>
        </p:nvSpPr>
        <p:spPr>
          <a:xfrm>
            <a:off x="2110016" y="5299387"/>
            <a:ext cx="8272463" cy="584775"/>
          </a:xfrm>
          <a:prstGeom prst="rect">
            <a:avLst/>
          </a:prstGeom>
          <a:noFill/>
        </p:spPr>
        <p:txBody>
          <a:bodyPr wrap="square" rtlCol="0">
            <a:spAutoFit/>
          </a:bodyPr>
          <a:lstStyle/>
          <a:p>
            <a:r>
              <a:rPr kumimoji="1" lang="ja-JP" altLang="en-US" sz="3200" dirty="0"/>
              <a:t>三重県　</a:t>
            </a:r>
            <a:r>
              <a:rPr kumimoji="1" lang="ja-JP" altLang="en-US" sz="3200"/>
              <a:t>桑名市立明正中学校　</a:t>
            </a:r>
            <a:r>
              <a:rPr kumimoji="1" lang="ja-JP" altLang="en-US" sz="3200" dirty="0"/>
              <a:t>山川真史</a:t>
            </a:r>
          </a:p>
        </p:txBody>
      </p:sp>
      <p:sp>
        <p:nvSpPr>
          <p:cNvPr id="3" name="テキスト ボックス 2">
            <a:extLst>
              <a:ext uri="{FF2B5EF4-FFF2-40B4-BE49-F238E27FC236}">
                <a16:creationId xmlns:a16="http://schemas.microsoft.com/office/drawing/2014/main" id="{8F88ACDF-7481-D362-7B86-15375C1D6AB4}"/>
              </a:ext>
            </a:extLst>
          </p:cNvPr>
          <p:cNvSpPr txBox="1"/>
          <p:nvPr/>
        </p:nvSpPr>
        <p:spPr>
          <a:xfrm>
            <a:off x="1872294" y="2799298"/>
            <a:ext cx="2752725" cy="584775"/>
          </a:xfrm>
          <a:prstGeom prst="rect">
            <a:avLst/>
          </a:prstGeom>
          <a:noFill/>
        </p:spPr>
        <p:txBody>
          <a:bodyPr wrap="square" rtlCol="0">
            <a:spAutoFit/>
          </a:bodyPr>
          <a:lstStyle/>
          <a:p>
            <a:r>
              <a:rPr kumimoji="1" lang="ja-JP" altLang="en-US" sz="3200" b="1" dirty="0"/>
              <a:t>小学校６年生</a:t>
            </a:r>
          </a:p>
        </p:txBody>
      </p:sp>
      <p:sp>
        <p:nvSpPr>
          <p:cNvPr id="5" name="テキスト ボックス 4">
            <a:extLst>
              <a:ext uri="{FF2B5EF4-FFF2-40B4-BE49-F238E27FC236}">
                <a16:creationId xmlns:a16="http://schemas.microsoft.com/office/drawing/2014/main" id="{6998DEEF-47F3-3A92-80E9-329DF8CBD335}"/>
              </a:ext>
            </a:extLst>
          </p:cNvPr>
          <p:cNvSpPr txBox="1"/>
          <p:nvPr/>
        </p:nvSpPr>
        <p:spPr>
          <a:xfrm>
            <a:off x="8851736" y="450618"/>
            <a:ext cx="2940242" cy="523220"/>
          </a:xfrm>
          <a:prstGeom prst="rect">
            <a:avLst/>
          </a:prstGeom>
          <a:noFill/>
        </p:spPr>
        <p:txBody>
          <a:bodyPr wrap="square" rtlCol="0">
            <a:spAutoFit/>
          </a:bodyPr>
          <a:lstStyle/>
          <a:p>
            <a:r>
              <a:rPr kumimoji="1" lang="en-US" altLang="ja-JP" sz="2800" dirty="0"/>
              <a:t>2022</a:t>
            </a:r>
            <a:r>
              <a:rPr kumimoji="1" lang="ja-JP" altLang="en-US" sz="2800" dirty="0"/>
              <a:t>年</a:t>
            </a:r>
            <a:r>
              <a:rPr kumimoji="1" lang="en-US" altLang="ja-JP" sz="2800" dirty="0"/>
              <a:t>11</a:t>
            </a:r>
            <a:r>
              <a:rPr kumimoji="1" lang="ja-JP" altLang="en-US" sz="2800" dirty="0"/>
              <a:t>月</a:t>
            </a:r>
            <a:r>
              <a:rPr kumimoji="1" lang="en-US" altLang="ja-JP" sz="2800" dirty="0"/>
              <a:t>14</a:t>
            </a:r>
            <a:r>
              <a:rPr kumimoji="1" lang="ja-JP" altLang="en-US" sz="2800" dirty="0"/>
              <a:t>日</a:t>
            </a:r>
          </a:p>
        </p:txBody>
      </p:sp>
    </p:spTree>
    <p:extLst>
      <p:ext uri="{BB962C8B-B14F-4D97-AF65-F5344CB8AC3E}">
        <p14:creationId xmlns:p14="http://schemas.microsoft.com/office/powerpoint/2010/main" val="219892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A27DC888-3CDA-495E-92A5-4CFA9B76F670}"/>
              </a:ext>
            </a:extLst>
          </p:cNvPr>
          <p:cNvSpPr txBox="1"/>
          <p:nvPr/>
        </p:nvSpPr>
        <p:spPr>
          <a:xfrm>
            <a:off x="1056000" y="181957"/>
            <a:ext cx="10080000" cy="6494085"/>
          </a:xfrm>
          <a:prstGeom prst="rect">
            <a:avLst/>
          </a:prstGeom>
          <a:noFill/>
        </p:spPr>
        <p:txBody>
          <a:bodyPr wrap="square">
            <a:spAutoFit/>
          </a:bodyPr>
          <a:lstStyle/>
          <a:p>
            <a:pPr algn="just"/>
            <a:r>
              <a:rPr lang="ja-JP" altLang="en-US" sz="3200" dirty="0">
                <a:solidFill>
                  <a:srgbClr val="000000"/>
                </a:solidFill>
                <a:ea typeface="ＭＳ Ｐ明朝" panose="02020600040205080304" pitchFamily="18" charset="-128"/>
              </a:rPr>
              <a:t> </a:t>
            </a:r>
            <a:r>
              <a:rPr lang="en-US" altLang="ja-JP" sz="3200" dirty="0">
                <a:solidFill>
                  <a:srgbClr val="000000"/>
                </a:solidFill>
                <a:ea typeface="游ゴシック Medium" panose="020B0500000000000000" pitchFamily="50" charset="-128"/>
              </a:rPr>
              <a:t>(2)</a:t>
            </a:r>
            <a:r>
              <a:rPr lang="ja-JP" altLang="en-US" sz="3200" dirty="0">
                <a:solidFill>
                  <a:srgbClr val="000000"/>
                </a:solidFill>
                <a:ea typeface="游ゴシック Medium" panose="020B0500000000000000" pitchFamily="50" charset="-128"/>
              </a:rPr>
              <a:t>　月の観察</a:t>
            </a:r>
          </a:p>
          <a:p>
            <a:pPr algn="just"/>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夕方、西の空に見える三日月から数日間とします。</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従って、観察は宿題です。</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観察は日にちをあけて２～３回実施し、月の形と位置をスケッチします。</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a:p>
            <a:pPr algn="just"/>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観察結果が共有しやすいように、教師は、観察記録として月の写真をスマホで撮っておきます。</a:t>
            </a:r>
          </a:p>
          <a:p>
            <a:pPr algn="just"/>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　なお、三日月からの数日間という観察期間は、月に</a:t>
            </a:r>
            <a:r>
              <a:rPr lang="en-US" altLang="ja-JP" sz="3200" dirty="0">
                <a:solidFill>
                  <a:srgbClr val="000000"/>
                </a:solidFill>
                <a:latin typeface="游ゴシック Medium" panose="020B0500000000000000" pitchFamily="50" charset="-128"/>
                <a:ea typeface="游ゴシック Medium" panose="020B0500000000000000" pitchFamily="50" charset="-128"/>
              </a:rPr>
              <a:t>1</a:t>
            </a:r>
            <a:r>
              <a:rPr lang="ja-JP" altLang="en-US" sz="3200" dirty="0">
                <a:solidFill>
                  <a:srgbClr val="000000"/>
                </a:solidFill>
                <a:latin typeface="游ゴシック Medium" panose="020B0500000000000000" pitchFamily="50" charset="-128"/>
                <a:ea typeface="游ゴシック Medium" panose="020B0500000000000000" pitchFamily="50" charset="-128"/>
              </a:rPr>
              <a:t>度しかなく、観察する期間が限られてしまいます。早めに計画を立てることが必要です。</a:t>
            </a:r>
            <a:endParaRPr lang="ja-JP" altLang="en-US" sz="3200" dirty="0">
              <a:latin typeface="游ゴシック Medium" panose="020B0500000000000000" pitchFamily="50" charset="-128"/>
              <a:ea typeface="游ゴシック Medium" panose="020B0500000000000000" pitchFamily="50" charset="-128"/>
            </a:endParaRPr>
          </a:p>
        </p:txBody>
      </p:sp>
      <p:sp>
        <p:nvSpPr>
          <p:cNvPr id="2" name="テキスト ボックス 1">
            <a:extLst>
              <a:ext uri="{FF2B5EF4-FFF2-40B4-BE49-F238E27FC236}">
                <a16:creationId xmlns:a16="http://schemas.microsoft.com/office/drawing/2014/main" id="{C4D08332-A1E0-2FC0-CDF5-1ACACAD008B3}"/>
              </a:ext>
            </a:extLst>
          </p:cNvPr>
          <p:cNvSpPr txBox="1"/>
          <p:nvPr/>
        </p:nvSpPr>
        <p:spPr>
          <a:xfrm>
            <a:off x="4469394" y="2651338"/>
            <a:ext cx="5115282" cy="1077218"/>
          </a:xfrm>
          <a:prstGeom prst="rect">
            <a:avLst/>
          </a:prstGeom>
          <a:noFill/>
        </p:spPr>
        <p:txBody>
          <a:bodyPr wrap="square">
            <a:spAutoFit/>
          </a:bodyPr>
          <a:lstStyle/>
          <a:p>
            <a:pPr algn="just"/>
            <a:r>
              <a:rPr lang="ja-JP" altLang="en-US" sz="3200" dirty="0">
                <a:solidFill>
                  <a:srgbClr val="FF0000"/>
                </a:solidFill>
                <a:ea typeface="游ゴシック Medium" panose="020B0500000000000000" pitchFamily="50" charset="-128"/>
              </a:rPr>
              <a:t>一人一台タブレット</a:t>
            </a:r>
            <a:endParaRPr lang="en-US" altLang="ja-JP" sz="3200" dirty="0">
              <a:solidFill>
                <a:srgbClr val="FF0000"/>
              </a:solidFill>
              <a:ea typeface="游ゴシック Medium" panose="020B0500000000000000" pitchFamily="50" charset="-128"/>
            </a:endParaRPr>
          </a:p>
          <a:p>
            <a:pPr algn="just"/>
            <a:r>
              <a:rPr lang="ja-JP" altLang="en-US" sz="3200" dirty="0">
                <a:solidFill>
                  <a:srgbClr val="FF0000"/>
                </a:solidFill>
                <a:ea typeface="游ゴシック Medium" panose="020B0500000000000000" pitchFamily="50" charset="-128"/>
              </a:rPr>
              <a:t>持ち帰ることができる</a:t>
            </a:r>
            <a:endParaRPr lang="ja-JP" altLang="en-US" sz="3200" dirty="0">
              <a:solidFill>
                <a:srgbClr val="FF0000"/>
              </a:solidFill>
              <a:latin typeface="游ゴシック Medium" panose="020B0500000000000000" pitchFamily="50" charset="-128"/>
              <a:ea typeface="游ゴシック Medium" panose="020B0500000000000000" pitchFamily="50" charset="-128"/>
            </a:endParaRPr>
          </a:p>
        </p:txBody>
      </p:sp>
      <p:sp>
        <p:nvSpPr>
          <p:cNvPr id="3" name="テキスト ボックス 2">
            <a:extLst>
              <a:ext uri="{FF2B5EF4-FFF2-40B4-BE49-F238E27FC236}">
                <a16:creationId xmlns:a16="http://schemas.microsoft.com/office/drawing/2014/main" id="{B2CD5783-EA36-7131-8CEE-14DBE893E390}"/>
              </a:ext>
            </a:extLst>
          </p:cNvPr>
          <p:cNvSpPr txBox="1"/>
          <p:nvPr/>
        </p:nvSpPr>
        <p:spPr>
          <a:xfrm>
            <a:off x="8975481" y="2651338"/>
            <a:ext cx="2769715" cy="1077218"/>
          </a:xfrm>
          <a:prstGeom prst="rect">
            <a:avLst/>
          </a:prstGeom>
          <a:noFill/>
        </p:spPr>
        <p:txBody>
          <a:bodyPr wrap="square">
            <a:spAutoFit/>
          </a:bodyPr>
          <a:lstStyle/>
          <a:p>
            <a:pPr algn="just"/>
            <a:r>
              <a:rPr lang="ja-JP" altLang="en-US" sz="3200" dirty="0">
                <a:solidFill>
                  <a:srgbClr val="FF0000"/>
                </a:solidFill>
                <a:ea typeface="游ゴシック Medium" panose="020B0500000000000000" pitchFamily="50" charset="-128"/>
              </a:rPr>
              <a:t>スケッチか、</a:t>
            </a:r>
            <a:endParaRPr lang="en-US" altLang="ja-JP" sz="3200" dirty="0">
              <a:solidFill>
                <a:srgbClr val="FF0000"/>
              </a:solidFill>
              <a:ea typeface="游ゴシック Medium" panose="020B0500000000000000" pitchFamily="50" charset="-128"/>
            </a:endParaRPr>
          </a:p>
          <a:p>
            <a:pPr algn="just"/>
            <a:r>
              <a:rPr lang="ja-JP" altLang="en-US" sz="3200" dirty="0">
                <a:solidFill>
                  <a:srgbClr val="FF0000"/>
                </a:solidFill>
                <a:ea typeface="游ゴシック Medium" panose="020B0500000000000000" pitchFamily="50" charset="-128"/>
              </a:rPr>
              <a:t>写真か</a:t>
            </a:r>
            <a:endParaRPr lang="ja-JP" altLang="en-US" sz="3200" dirty="0">
              <a:solidFill>
                <a:srgbClr val="FF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58515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anim calcmode="lin" valueType="num">
                                      <p:cBhvr additive="base">
                                        <p:cTn id="1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 calcmode="lin" valueType="num">
                                      <p:cBhvr additive="base">
                                        <p:cTn id="1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 calcmode="lin" valueType="num">
                                      <p:cBhvr additive="base">
                                        <p:cTn id="2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 calcmode="lin" valueType="num">
                                      <p:cBhvr additive="base">
                                        <p:cTn id="2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8" end="8"/>
                                            </p:txEl>
                                          </p:spTgt>
                                        </p:tgtEl>
                                        <p:attrNameLst>
                                          <p:attrName>style.visibility</p:attrName>
                                        </p:attrNameLst>
                                      </p:cBhvr>
                                      <p:to>
                                        <p:strVal val="visible"/>
                                      </p:to>
                                    </p:set>
                                    <p:anim calcmode="lin" valueType="num">
                                      <p:cBhvr additive="base">
                                        <p:cTn id="43"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A27DC888-3CDA-495E-92A5-4CFA9B76F670}"/>
              </a:ext>
            </a:extLst>
          </p:cNvPr>
          <p:cNvSpPr txBox="1"/>
          <p:nvPr/>
        </p:nvSpPr>
        <p:spPr>
          <a:xfrm>
            <a:off x="1056000" y="181957"/>
            <a:ext cx="10080000" cy="584775"/>
          </a:xfrm>
          <a:prstGeom prst="rect">
            <a:avLst/>
          </a:prstGeom>
          <a:noFill/>
        </p:spPr>
        <p:txBody>
          <a:bodyPr wrap="square">
            <a:spAutoFit/>
          </a:bodyPr>
          <a:lstStyle/>
          <a:p>
            <a:pPr algn="just"/>
            <a:r>
              <a:rPr lang="ja-JP" altLang="en-US" sz="3200" dirty="0">
                <a:solidFill>
                  <a:srgbClr val="000000"/>
                </a:solidFill>
                <a:ea typeface="ＭＳ Ｐ明朝" panose="02020600040205080304" pitchFamily="18" charset="-128"/>
              </a:rPr>
              <a:t> </a:t>
            </a:r>
            <a:r>
              <a:rPr lang="en-US" altLang="ja-JP" sz="3200" dirty="0">
                <a:solidFill>
                  <a:srgbClr val="000000"/>
                </a:solidFill>
                <a:ea typeface="游ゴシック Medium" panose="020B0500000000000000" pitchFamily="50" charset="-128"/>
              </a:rPr>
              <a:t>(2)</a:t>
            </a:r>
            <a:r>
              <a:rPr lang="ja-JP" altLang="en-US" sz="3200" dirty="0">
                <a:solidFill>
                  <a:srgbClr val="000000"/>
                </a:solidFill>
                <a:ea typeface="游ゴシック Medium" panose="020B0500000000000000" pitchFamily="50" charset="-128"/>
              </a:rPr>
              <a:t>　月の観察</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5" name="テキスト ボックス 4">
            <a:extLst>
              <a:ext uri="{FF2B5EF4-FFF2-40B4-BE49-F238E27FC236}">
                <a16:creationId xmlns:a16="http://schemas.microsoft.com/office/drawing/2014/main" id="{5A2BD6BC-BB26-8496-D703-096F37F14895}"/>
              </a:ext>
            </a:extLst>
          </p:cNvPr>
          <p:cNvSpPr txBox="1"/>
          <p:nvPr/>
        </p:nvSpPr>
        <p:spPr>
          <a:xfrm>
            <a:off x="868713" y="1038824"/>
            <a:ext cx="10080000" cy="2062103"/>
          </a:xfrm>
          <a:prstGeom prst="rect">
            <a:avLst/>
          </a:prstGeom>
          <a:noFill/>
        </p:spPr>
        <p:txBody>
          <a:bodyPr wrap="square">
            <a:spAutoFit/>
          </a:bodyPr>
          <a:lstStyle/>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　月の写真スマホで撮ってくる。</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　　・</a:t>
            </a:r>
            <a:r>
              <a:rPr lang="en-US" altLang="ja-JP" sz="3200" dirty="0">
                <a:solidFill>
                  <a:srgbClr val="000000"/>
                </a:solidFill>
                <a:latin typeface="游ゴシック Medium" panose="020B0500000000000000" pitchFamily="50" charset="-128"/>
                <a:ea typeface="游ゴシック Medium" panose="020B0500000000000000" pitchFamily="50" charset="-128"/>
              </a:rPr>
              <a:t>10</a:t>
            </a:r>
            <a:r>
              <a:rPr lang="ja-JP" altLang="en-US" sz="3200" dirty="0">
                <a:solidFill>
                  <a:srgbClr val="000000"/>
                </a:solidFill>
                <a:latin typeface="游ゴシック Medium" panose="020B0500000000000000" pitchFamily="50" charset="-128"/>
                <a:ea typeface="游ゴシック Medium" panose="020B0500000000000000" pitchFamily="50" charset="-128"/>
              </a:rPr>
              <a:t>月</a:t>
            </a:r>
            <a:r>
              <a:rPr lang="en-US" altLang="ja-JP" sz="3200" dirty="0">
                <a:solidFill>
                  <a:srgbClr val="000000"/>
                </a:solidFill>
                <a:latin typeface="游ゴシック Medium" panose="020B0500000000000000" pitchFamily="50" charset="-128"/>
                <a:ea typeface="游ゴシック Medium" panose="020B0500000000000000" pitchFamily="50" charset="-128"/>
              </a:rPr>
              <a:t>30</a:t>
            </a:r>
            <a:r>
              <a:rPr lang="ja-JP" altLang="en-US" sz="3200" dirty="0">
                <a:solidFill>
                  <a:srgbClr val="000000"/>
                </a:solidFill>
                <a:latin typeface="游ゴシック Medium" panose="020B0500000000000000" pitchFamily="50" charset="-128"/>
                <a:ea typeface="游ゴシック Medium" panose="020B0500000000000000" pitchFamily="50" charset="-128"/>
              </a:rPr>
              <a:t>日～</a:t>
            </a:r>
            <a:r>
              <a:rPr lang="en-US" altLang="ja-JP" sz="3200" dirty="0">
                <a:solidFill>
                  <a:srgbClr val="000000"/>
                </a:solidFill>
                <a:latin typeface="游ゴシック Medium" panose="020B0500000000000000" pitchFamily="50" charset="-128"/>
                <a:ea typeface="游ゴシック Medium" panose="020B0500000000000000" pitchFamily="50" charset="-128"/>
              </a:rPr>
              <a:t>11</a:t>
            </a:r>
            <a:r>
              <a:rPr lang="ja-JP" altLang="en-US" sz="3200" dirty="0">
                <a:solidFill>
                  <a:srgbClr val="000000"/>
                </a:solidFill>
                <a:latin typeface="游ゴシック Medium" panose="020B0500000000000000" pitchFamily="50" charset="-128"/>
                <a:ea typeface="游ゴシック Medium" panose="020B0500000000000000" pitchFamily="50" charset="-128"/>
              </a:rPr>
              <a:t>月</a:t>
            </a:r>
            <a:r>
              <a:rPr lang="en-US" altLang="ja-JP" sz="3200" dirty="0">
                <a:solidFill>
                  <a:srgbClr val="000000"/>
                </a:solidFill>
                <a:latin typeface="游ゴシック Medium" panose="020B0500000000000000" pitchFamily="50" charset="-128"/>
                <a:ea typeface="游ゴシック Medium" panose="020B0500000000000000" pitchFamily="50" charset="-128"/>
              </a:rPr>
              <a:t>3</a:t>
            </a:r>
            <a:r>
              <a:rPr lang="ja-JP" altLang="en-US" sz="3200" dirty="0">
                <a:solidFill>
                  <a:srgbClr val="000000"/>
                </a:solidFill>
                <a:latin typeface="游ゴシック Medium" panose="020B0500000000000000" pitchFamily="50" charset="-128"/>
                <a:ea typeface="游ゴシック Medium" panose="020B0500000000000000" pitchFamily="50" charset="-128"/>
              </a:rPr>
              <a:t>日のうちの</a:t>
            </a:r>
            <a:r>
              <a:rPr lang="en-US" altLang="ja-JP" sz="3200" dirty="0">
                <a:solidFill>
                  <a:srgbClr val="000000"/>
                </a:solidFill>
                <a:latin typeface="游ゴシック Medium" panose="020B0500000000000000" pitchFamily="50" charset="-128"/>
                <a:ea typeface="游ゴシック Medium" panose="020B0500000000000000" pitchFamily="50" charset="-128"/>
              </a:rPr>
              <a:t>2</a:t>
            </a:r>
            <a:r>
              <a:rPr lang="ja-JP" altLang="en-US" sz="3200" dirty="0">
                <a:latin typeface="游ゴシック Medium" panose="020B0500000000000000" pitchFamily="50" charset="-128"/>
                <a:ea typeface="游ゴシック Medium" panose="020B0500000000000000" pitchFamily="50" charset="-128"/>
              </a:rPr>
              <a:t>日間（</a:t>
            </a:r>
            <a:r>
              <a:rPr lang="en-US" altLang="ja-JP" sz="3200" dirty="0">
                <a:latin typeface="游ゴシック Medium" panose="020B0500000000000000" pitchFamily="50" charset="-128"/>
                <a:ea typeface="游ゴシック Medium" panose="020B0500000000000000" pitchFamily="50" charset="-128"/>
              </a:rPr>
              <a:t>2</a:t>
            </a:r>
            <a:r>
              <a:rPr lang="ja-JP" altLang="en-US" sz="3200" dirty="0">
                <a:latin typeface="游ゴシック Medium" panose="020B0500000000000000" pitchFamily="50" charset="-128"/>
                <a:ea typeface="游ゴシック Medium" panose="020B0500000000000000" pitchFamily="50" charset="-128"/>
              </a:rPr>
              <a:t>回）</a:t>
            </a:r>
            <a:endParaRPr lang="en-US" altLang="ja-JP" sz="3200" dirty="0">
              <a:latin typeface="游ゴシック Medium" panose="020B0500000000000000" pitchFamily="50" charset="-128"/>
              <a:ea typeface="游ゴシック Medium" panose="020B0500000000000000" pitchFamily="50" charset="-128"/>
            </a:endParaRPr>
          </a:p>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　　・</a:t>
            </a:r>
            <a:r>
              <a:rPr lang="en-US" altLang="ja-JP" sz="3200" dirty="0">
                <a:solidFill>
                  <a:srgbClr val="000000"/>
                </a:solidFill>
                <a:latin typeface="游ゴシック Medium" panose="020B0500000000000000" pitchFamily="50" charset="-128"/>
                <a:ea typeface="游ゴシック Medium" panose="020B0500000000000000" pitchFamily="50" charset="-128"/>
              </a:rPr>
              <a:t>18</a:t>
            </a:r>
            <a:r>
              <a:rPr lang="ja-JP" altLang="en-US" sz="3200" dirty="0">
                <a:solidFill>
                  <a:srgbClr val="000000"/>
                </a:solidFill>
                <a:latin typeface="游ゴシック Medium" panose="020B0500000000000000" pitchFamily="50" charset="-128"/>
                <a:ea typeface="游ゴシック Medium" panose="020B0500000000000000" pitchFamily="50" charset="-128"/>
              </a:rPr>
              <a:t>時</a:t>
            </a:r>
            <a:r>
              <a:rPr lang="en-US" altLang="ja-JP" sz="3200" dirty="0">
                <a:solidFill>
                  <a:srgbClr val="000000"/>
                </a:solidFill>
                <a:latin typeface="游ゴシック Medium" panose="020B0500000000000000" pitchFamily="50" charset="-128"/>
                <a:ea typeface="游ゴシック Medium" panose="020B0500000000000000" pitchFamily="50" charset="-128"/>
              </a:rPr>
              <a:t>00</a:t>
            </a:r>
            <a:r>
              <a:rPr lang="ja-JP" altLang="en-US" sz="3200" dirty="0">
                <a:solidFill>
                  <a:srgbClr val="000000"/>
                </a:solidFill>
                <a:latin typeface="游ゴシック Medium" panose="020B0500000000000000" pitchFamily="50" charset="-128"/>
                <a:ea typeface="游ゴシック Medium" panose="020B0500000000000000" pitchFamily="50" charset="-128"/>
              </a:rPr>
              <a:t>分頃</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　　・景色を入れること</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2" name="テキスト ボックス 1">
            <a:extLst>
              <a:ext uri="{FF2B5EF4-FFF2-40B4-BE49-F238E27FC236}">
                <a16:creationId xmlns:a16="http://schemas.microsoft.com/office/drawing/2014/main" id="{620263F5-17A3-28CC-0472-E69FE7774A61}"/>
              </a:ext>
            </a:extLst>
          </p:cNvPr>
          <p:cNvSpPr txBox="1"/>
          <p:nvPr/>
        </p:nvSpPr>
        <p:spPr>
          <a:xfrm>
            <a:off x="1885924" y="3602838"/>
            <a:ext cx="7979478" cy="584775"/>
          </a:xfrm>
          <a:prstGeom prst="rect">
            <a:avLst/>
          </a:prstGeom>
          <a:noFill/>
        </p:spPr>
        <p:txBody>
          <a:bodyPr wrap="square">
            <a:spAutoFit/>
          </a:bodyPr>
          <a:lstStyle/>
          <a:p>
            <a:pPr algn="just"/>
            <a:r>
              <a:rPr lang="ja-JP" altLang="en-US" sz="3200" dirty="0">
                <a:solidFill>
                  <a:srgbClr val="FF0000"/>
                </a:solidFill>
                <a:ea typeface="游ゴシック Medium" panose="020B0500000000000000" pitchFamily="50" charset="-128"/>
              </a:rPr>
              <a:t>同じ場所で写真を撮る</a:t>
            </a:r>
            <a:endParaRPr lang="en-US" altLang="ja-JP" sz="3200" dirty="0">
              <a:solidFill>
                <a:srgbClr val="FF0000"/>
              </a:solidFill>
              <a:ea typeface="游ゴシック Medium" panose="020B0500000000000000" pitchFamily="50" charset="-128"/>
            </a:endParaRPr>
          </a:p>
        </p:txBody>
      </p:sp>
      <p:sp>
        <p:nvSpPr>
          <p:cNvPr id="3" name="テキスト ボックス 2">
            <a:extLst>
              <a:ext uri="{FF2B5EF4-FFF2-40B4-BE49-F238E27FC236}">
                <a16:creationId xmlns:a16="http://schemas.microsoft.com/office/drawing/2014/main" id="{354021C6-828E-08F6-68F4-3B1F20C74BC5}"/>
              </a:ext>
            </a:extLst>
          </p:cNvPr>
          <p:cNvSpPr txBox="1"/>
          <p:nvPr/>
        </p:nvSpPr>
        <p:spPr>
          <a:xfrm>
            <a:off x="1918974" y="4493368"/>
            <a:ext cx="7979478" cy="584775"/>
          </a:xfrm>
          <a:prstGeom prst="rect">
            <a:avLst/>
          </a:prstGeom>
          <a:noFill/>
        </p:spPr>
        <p:txBody>
          <a:bodyPr wrap="square">
            <a:spAutoFit/>
          </a:bodyPr>
          <a:lstStyle/>
          <a:p>
            <a:pPr algn="just"/>
            <a:r>
              <a:rPr lang="ja-JP" altLang="en-US" sz="3200">
                <a:solidFill>
                  <a:srgbClr val="FF0000"/>
                </a:solidFill>
                <a:ea typeface="游ゴシック Medium" panose="020B0500000000000000" pitchFamily="50" charset="-128"/>
              </a:rPr>
              <a:t>スマホで写真</a:t>
            </a:r>
            <a:r>
              <a:rPr lang="ja-JP" altLang="en-US" sz="3200" dirty="0">
                <a:solidFill>
                  <a:srgbClr val="FF0000"/>
                </a:solidFill>
                <a:ea typeface="游ゴシック Medium" panose="020B0500000000000000" pitchFamily="50" charset="-128"/>
              </a:rPr>
              <a:t>が撮れたか</a:t>
            </a:r>
            <a:endParaRPr lang="en-US" altLang="ja-JP" sz="3200" dirty="0">
              <a:solidFill>
                <a:srgbClr val="FF0000"/>
              </a:solidFill>
              <a:ea typeface="游ゴシック Medium" panose="020B0500000000000000" pitchFamily="50" charset="-128"/>
            </a:endParaRPr>
          </a:p>
        </p:txBody>
      </p:sp>
    </p:spTree>
    <p:extLst>
      <p:ext uri="{BB962C8B-B14F-4D97-AF65-F5344CB8AC3E}">
        <p14:creationId xmlns:p14="http://schemas.microsoft.com/office/powerpoint/2010/main" val="128255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A27DC888-3CDA-495E-92A5-4CFA9B76F670}"/>
              </a:ext>
            </a:extLst>
          </p:cNvPr>
          <p:cNvSpPr txBox="1"/>
          <p:nvPr/>
        </p:nvSpPr>
        <p:spPr>
          <a:xfrm>
            <a:off x="1056000" y="181957"/>
            <a:ext cx="10080000" cy="584775"/>
          </a:xfrm>
          <a:prstGeom prst="rect">
            <a:avLst/>
          </a:prstGeom>
          <a:noFill/>
        </p:spPr>
        <p:txBody>
          <a:bodyPr wrap="square">
            <a:spAutoFit/>
          </a:bodyPr>
          <a:lstStyle/>
          <a:p>
            <a:pPr algn="just"/>
            <a:r>
              <a:rPr lang="ja-JP" altLang="en-US" sz="3200" dirty="0">
                <a:solidFill>
                  <a:srgbClr val="000000"/>
                </a:solidFill>
                <a:ea typeface="ＭＳ Ｐ明朝" panose="02020600040205080304" pitchFamily="18" charset="-128"/>
              </a:rPr>
              <a:t> </a:t>
            </a:r>
            <a:r>
              <a:rPr lang="en-US" altLang="ja-JP" sz="3200" dirty="0">
                <a:solidFill>
                  <a:srgbClr val="000000"/>
                </a:solidFill>
                <a:ea typeface="游ゴシック Medium" panose="020B0500000000000000" pitchFamily="50" charset="-128"/>
              </a:rPr>
              <a:t>(2)</a:t>
            </a:r>
            <a:r>
              <a:rPr lang="ja-JP" altLang="en-US" sz="3200" dirty="0">
                <a:solidFill>
                  <a:srgbClr val="000000"/>
                </a:solidFill>
                <a:ea typeface="游ゴシック Medium" panose="020B0500000000000000" pitchFamily="50" charset="-128"/>
              </a:rPr>
              <a:t>　月の観察</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3" name="テキスト ボックス 2">
            <a:extLst>
              <a:ext uri="{FF2B5EF4-FFF2-40B4-BE49-F238E27FC236}">
                <a16:creationId xmlns:a16="http://schemas.microsoft.com/office/drawing/2014/main" id="{6F4477D6-BE1B-144A-403B-AFBA9EE1F7FD}"/>
              </a:ext>
            </a:extLst>
          </p:cNvPr>
          <p:cNvSpPr txBox="1"/>
          <p:nvPr/>
        </p:nvSpPr>
        <p:spPr>
          <a:xfrm>
            <a:off x="1241450" y="951301"/>
            <a:ext cx="10080000" cy="584775"/>
          </a:xfrm>
          <a:prstGeom prst="rect">
            <a:avLst/>
          </a:prstGeom>
          <a:noFill/>
        </p:spPr>
        <p:txBody>
          <a:bodyPr wrap="square">
            <a:spAutoFit/>
          </a:bodyPr>
          <a:lstStyle/>
          <a:p>
            <a:pPr algn="just"/>
            <a:r>
              <a:rPr lang="ja-JP" altLang="en-US" sz="3200" dirty="0">
                <a:solidFill>
                  <a:srgbClr val="000000"/>
                </a:solidFill>
                <a:ea typeface="游ゴシック Medium" panose="020B0500000000000000" pitchFamily="50" charset="-128"/>
              </a:rPr>
              <a:t>月の観察から分かること</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4" name="テキスト ボックス 3">
            <a:extLst>
              <a:ext uri="{FF2B5EF4-FFF2-40B4-BE49-F238E27FC236}">
                <a16:creationId xmlns:a16="http://schemas.microsoft.com/office/drawing/2014/main" id="{9940E1B0-D24A-FAAD-F097-E104FF816C5F}"/>
              </a:ext>
            </a:extLst>
          </p:cNvPr>
          <p:cNvSpPr txBox="1"/>
          <p:nvPr/>
        </p:nvSpPr>
        <p:spPr>
          <a:xfrm>
            <a:off x="772160" y="2312007"/>
            <a:ext cx="10363840" cy="1569660"/>
          </a:xfrm>
          <a:prstGeom prst="rect">
            <a:avLst/>
          </a:prstGeom>
          <a:noFill/>
        </p:spPr>
        <p:txBody>
          <a:bodyPr wrap="square">
            <a:spAutoFit/>
          </a:bodyPr>
          <a:lstStyle/>
          <a:p>
            <a:pPr algn="just"/>
            <a:r>
              <a:rPr lang="ja-JP" altLang="en-US" sz="3200" dirty="0">
                <a:solidFill>
                  <a:srgbClr val="000000"/>
                </a:solidFill>
                <a:ea typeface="游ゴシック Medium" panose="020B0500000000000000" pitchFamily="50" charset="-128"/>
              </a:rPr>
              <a:t>課題</a:t>
            </a:r>
            <a:r>
              <a:rPr lang="en-US" altLang="ja-JP" sz="3200" dirty="0">
                <a:solidFill>
                  <a:srgbClr val="000000"/>
                </a:solidFill>
                <a:ea typeface="游ゴシック Medium" panose="020B0500000000000000" pitchFamily="50" charset="-128"/>
              </a:rPr>
              <a:t>1</a:t>
            </a:r>
            <a:r>
              <a:rPr lang="ja-JP" altLang="en-US" sz="3200" dirty="0">
                <a:solidFill>
                  <a:srgbClr val="000000"/>
                </a:solidFill>
                <a:ea typeface="游ゴシック Medium" panose="020B0500000000000000" pitchFamily="50" charset="-128"/>
              </a:rPr>
              <a:t>　月の写真から班で結果を交流します。</a:t>
            </a:r>
            <a:endParaRPr lang="en-US" altLang="ja-JP" sz="3200" dirty="0">
              <a:solidFill>
                <a:srgbClr val="000000"/>
              </a:solidFill>
              <a:ea typeface="游ゴシック Medium" panose="020B0500000000000000" pitchFamily="50" charset="-128"/>
            </a:endParaRPr>
          </a:p>
          <a:p>
            <a:pPr algn="just"/>
            <a:r>
              <a:rPr lang="ja-JP" altLang="en-US" sz="3200" dirty="0">
                <a:solidFill>
                  <a:srgbClr val="000000"/>
                </a:solidFill>
                <a:ea typeface="游ゴシック Medium" panose="020B0500000000000000" pitchFamily="50" charset="-128"/>
              </a:rPr>
              <a:t>　　　　①観察結果から分かることは何ですか。</a:t>
            </a:r>
            <a:endParaRPr lang="en-US" altLang="ja-JP" sz="3200" dirty="0">
              <a:solidFill>
                <a:srgbClr val="000000"/>
              </a:solidFill>
              <a:ea typeface="游ゴシック Medium" panose="020B0500000000000000" pitchFamily="50" charset="-128"/>
            </a:endParaRPr>
          </a:p>
          <a:p>
            <a:pPr algn="just"/>
            <a:r>
              <a:rPr lang="ja-JP" altLang="en-US" sz="3200" dirty="0">
                <a:solidFill>
                  <a:srgbClr val="000000"/>
                </a:solidFill>
                <a:ea typeface="游ゴシック Medium" panose="020B0500000000000000" pitchFamily="50" charset="-128"/>
              </a:rPr>
              <a:t>　　　　②観察から疑問・気づいたことは何ですか。</a:t>
            </a:r>
            <a:endParaRPr lang="en-US" altLang="ja-JP" sz="3200" dirty="0">
              <a:solidFill>
                <a:srgbClr val="000000"/>
              </a:solidFill>
              <a:ea typeface="游ゴシック Medium" panose="020B0500000000000000" pitchFamily="50" charset="-128"/>
            </a:endParaRPr>
          </a:p>
        </p:txBody>
      </p:sp>
      <p:sp>
        <p:nvSpPr>
          <p:cNvPr id="2" name="テキスト ボックス 1">
            <a:extLst>
              <a:ext uri="{FF2B5EF4-FFF2-40B4-BE49-F238E27FC236}">
                <a16:creationId xmlns:a16="http://schemas.microsoft.com/office/drawing/2014/main" id="{9B1F1AC8-C3FA-9651-E2A5-043EFD50D630}"/>
              </a:ext>
            </a:extLst>
          </p:cNvPr>
          <p:cNvSpPr txBox="1"/>
          <p:nvPr/>
        </p:nvSpPr>
        <p:spPr>
          <a:xfrm>
            <a:off x="1056000" y="4657598"/>
            <a:ext cx="3901590" cy="584775"/>
          </a:xfrm>
          <a:prstGeom prst="rect">
            <a:avLst/>
          </a:prstGeom>
          <a:noFill/>
        </p:spPr>
        <p:txBody>
          <a:bodyPr wrap="square">
            <a:spAutoFit/>
          </a:bodyPr>
          <a:lstStyle/>
          <a:p>
            <a:pPr algn="just"/>
            <a:r>
              <a:rPr lang="ja-JP" altLang="en-US" sz="3200" dirty="0">
                <a:solidFill>
                  <a:srgbClr val="000000"/>
                </a:solidFill>
                <a:ea typeface="游ゴシック Medium" panose="020B0500000000000000" pitchFamily="50" charset="-128"/>
              </a:rPr>
              <a:t>ワークシートに書く</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050266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45581E3-F8D0-E53B-D3E9-85057B7000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785" y="0"/>
            <a:ext cx="4739166" cy="6858000"/>
          </a:xfrm>
          <a:prstGeom prst="rect">
            <a:avLst/>
          </a:prstGeom>
        </p:spPr>
      </p:pic>
      <p:pic>
        <p:nvPicPr>
          <p:cNvPr id="8" name="図 7">
            <a:extLst>
              <a:ext uri="{FF2B5EF4-FFF2-40B4-BE49-F238E27FC236}">
                <a16:creationId xmlns:a16="http://schemas.microsoft.com/office/drawing/2014/main" id="{481919E4-FAB2-6523-C21B-8E0E0DAAB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4818446" cy="6858000"/>
          </a:xfrm>
          <a:prstGeom prst="rect">
            <a:avLst/>
          </a:prstGeom>
        </p:spPr>
      </p:pic>
      <p:pic>
        <p:nvPicPr>
          <p:cNvPr id="10" name="図 9">
            <a:extLst>
              <a:ext uri="{FF2B5EF4-FFF2-40B4-BE49-F238E27FC236}">
                <a16:creationId xmlns:a16="http://schemas.microsoft.com/office/drawing/2014/main" id="{CCCB7F03-4CB2-0732-81BE-12D17EFEDAD0}"/>
              </a:ext>
            </a:extLst>
          </p:cNvPr>
          <p:cNvPicPr>
            <a:picLocks noChangeAspect="1"/>
          </p:cNvPicPr>
          <p:nvPr/>
        </p:nvPicPr>
        <p:blipFill>
          <a:blip r:embed="rId4"/>
          <a:stretch>
            <a:fillRect/>
          </a:stretch>
        </p:blipFill>
        <p:spPr>
          <a:xfrm>
            <a:off x="4132204" y="300598"/>
            <a:ext cx="1488144" cy="1936948"/>
          </a:xfrm>
          <a:prstGeom prst="rect">
            <a:avLst/>
          </a:prstGeom>
          <a:ln>
            <a:solidFill>
              <a:srgbClr val="FF0000"/>
            </a:solidFill>
          </a:ln>
        </p:spPr>
      </p:pic>
      <p:pic>
        <p:nvPicPr>
          <p:cNvPr id="14" name="図 13">
            <a:extLst>
              <a:ext uri="{FF2B5EF4-FFF2-40B4-BE49-F238E27FC236}">
                <a16:creationId xmlns:a16="http://schemas.microsoft.com/office/drawing/2014/main" id="{806E87CA-335C-AF11-9254-E6E550186C06}"/>
              </a:ext>
            </a:extLst>
          </p:cNvPr>
          <p:cNvPicPr>
            <a:picLocks noChangeAspect="1"/>
          </p:cNvPicPr>
          <p:nvPr/>
        </p:nvPicPr>
        <p:blipFill>
          <a:blip r:embed="rId5"/>
          <a:stretch>
            <a:fillRect/>
          </a:stretch>
        </p:blipFill>
        <p:spPr>
          <a:xfrm>
            <a:off x="8881008" y="-63347"/>
            <a:ext cx="2659487" cy="2678806"/>
          </a:xfrm>
          <a:prstGeom prst="rect">
            <a:avLst/>
          </a:prstGeom>
          <a:ln>
            <a:solidFill>
              <a:srgbClr val="FF0000"/>
            </a:solidFill>
          </a:ln>
        </p:spPr>
      </p:pic>
      <p:sp>
        <p:nvSpPr>
          <p:cNvPr id="15" name="楕円 14">
            <a:extLst>
              <a:ext uri="{FF2B5EF4-FFF2-40B4-BE49-F238E27FC236}">
                <a16:creationId xmlns:a16="http://schemas.microsoft.com/office/drawing/2014/main" id="{F4FEFE55-F824-3D2E-319B-4DDFF37AD74C}"/>
              </a:ext>
            </a:extLst>
          </p:cNvPr>
          <p:cNvSpPr/>
          <p:nvPr/>
        </p:nvSpPr>
        <p:spPr>
          <a:xfrm>
            <a:off x="3249976" y="2060154"/>
            <a:ext cx="539826" cy="5618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EAC2A250-C1AB-696B-7EFC-0614C0E7E20F}"/>
              </a:ext>
            </a:extLst>
          </p:cNvPr>
          <p:cNvPicPr>
            <a:picLocks noChangeAspect="1"/>
          </p:cNvPicPr>
          <p:nvPr/>
        </p:nvPicPr>
        <p:blipFill>
          <a:blip r:embed="rId6"/>
          <a:stretch>
            <a:fillRect/>
          </a:stretch>
        </p:blipFill>
        <p:spPr>
          <a:xfrm>
            <a:off x="6909334" y="1852313"/>
            <a:ext cx="579170" cy="597460"/>
          </a:xfrm>
          <a:prstGeom prst="rect">
            <a:avLst/>
          </a:prstGeom>
        </p:spPr>
      </p:pic>
    </p:spTree>
    <p:extLst>
      <p:ext uri="{BB962C8B-B14F-4D97-AF65-F5344CB8AC3E}">
        <p14:creationId xmlns:p14="http://schemas.microsoft.com/office/powerpoint/2010/main" val="1788493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A27DC888-3CDA-495E-92A5-4CFA9B76F670}"/>
              </a:ext>
            </a:extLst>
          </p:cNvPr>
          <p:cNvSpPr txBox="1"/>
          <p:nvPr/>
        </p:nvSpPr>
        <p:spPr>
          <a:xfrm>
            <a:off x="1056000" y="181957"/>
            <a:ext cx="10080000" cy="584775"/>
          </a:xfrm>
          <a:prstGeom prst="rect">
            <a:avLst/>
          </a:prstGeom>
          <a:noFill/>
        </p:spPr>
        <p:txBody>
          <a:bodyPr wrap="square">
            <a:spAutoFit/>
          </a:bodyPr>
          <a:lstStyle/>
          <a:p>
            <a:pPr algn="just"/>
            <a:r>
              <a:rPr lang="ja-JP" altLang="en-US" sz="3200" dirty="0">
                <a:solidFill>
                  <a:srgbClr val="000000"/>
                </a:solidFill>
                <a:ea typeface="ＭＳ Ｐ明朝" panose="02020600040205080304" pitchFamily="18" charset="-128"/>
              </a:rPr>
              <a:t> </a:t>
            </a:r>
            <a:r>
              <a:rPr lang="en-US" altLang="ja-JP" sz="3200" dirty="0">
                <a:solidFill>
                  <a:srgbClr val="000000"/>
                </a:solidFill>
                <a:ea typeface="游ゴシック Medium" panose="020B0500000000000000" pitchFamily="50" charset="-128"/>
              </a:rPr>
              <a:t>(2)</a:t>
            </a:r>
            <a:r>
              <a:rPr lang="ja-JP" altLang="en-US" sz="3200" dirty="0">
                <a:solidFill>
                  <a:srgbClr val="000000"/>
                </a:solidFill>
                <a:ea typeface="游ゴシック Medium" panose="020B0500000000000000" pitchFamily="50" charset="-128"/>
              </a:rPr>
              <a:t>　月の観察</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3" name="テキスト ボックス 2">
            <a:extLst>
              <a:ext uri="{FF2B5EF4-FFF2-40B4-BE49-F238E27FC236}">
                <a16:creationId xmlns:a16="http://schemas.microsoft.com/office/drawing/2014/main" id="{6F4477D6-BE1B-144A-403B-AFBA9EE1F7FD}"/>
              </a:ext>
            </a:extLst>
          </p:cNvPr>
          <p:cNvSpPr txBox="1"/>
          <p:nvPr/>
        </p:nvSpPr>
        <p:spPr>
          <a:xfrm>
            <a:off x="1241450" y="1733872"/>
            <a:ext cx="10080000" cy="584775"/>
          </a:xfrm>
          <a:prstGeom prst="rect">
            <a:avLst/>
          </a:prstGeom>
          <a:noFill/>
        </p:spPr>
        <p:txBody>
          <a:bodyPr wrap="square">
            <a:spAutoFit/>
          </a:bodyPr>
          <a:lstStyle/>
          <a:p>
            <a:pPr algn="just"/>
            <a:r>
              <a:rPr lang="ja-JP" altLang="en-US" sz="3200" dirty="0">
                <a:solidFill>
                  <a:srgbClr val="000000"/>
                </a:solidFill>
                <a:ea typeface="游ゴシック Medium" panose="020B0500000000000000" pitchFamily="50" charset="-128"/>
              </a:rPr>
              <a:t>月の観察から分かること</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2" name="テキスト ボックス 1">
            <a:extLst>
              <a:ext uri="{FF2B5EF4-FFF2-40B4-BE49-F238E27FC236}">
                <a16:creationId xmlns:a16="http://schemas.microsoft.com/office/drawing/2014/main" id="{455C1D83-47F9-7EF2-1FBA-DD02A7B98E85}"/>
              </a:ext>
            </a:extLst>
          </p:cNvPr>
          <p:cNvSpPr txBox="1"/>
          <p:nvPr/>
        </p:nvSpPr>
        <p:spPr>
          <a:xfrm>
            <a:off x="633985" y="957914"/>
            <a:ext cx="1869760" cy="584775"/>
          </a:xfrm>
          <a:prstGeom prst="rect">
            <a:avLst/>
          </a:prstGeom>
          <a:noFill/>
        </p:spPr>
        <p:txBody>
          <a:bodyPr wrap="square">
            <a:spAutoFit/>
          </a:bodyPr>
          <a:lstStyle/>
          <a:p>
            <a:pPr algn="just"/>
            <a:r>
              <a:rPr lang="ja-JP" altLang="en-US" sz="3200" dirty="0">
                <a:solidFill>
                  <a:srgbClr val="000000"/>
                </a:solidFill>
                <a:ea typeface="游ゴシック Medium" panose="020B0500000000000000" pitchFamily="50" charset="-128"/>
              </a:rPr>
              <a:t>全体交流</a:t>
            </a:r>
            <a:endParaRPr lang="en-US" altLang="ja-JP" sz="3200" dirty="0">
              <a:solidFill>
                <a:srgbClr val="000000"/>
              </a:solidFill>
              <a:ea typeface="游ゴシック Medium" panose="020B0500000000000000" pitchFamily="50" charset="-128"/>
            </a:endParaRPr>
          </a:p>
        </p:txBody>
      </p:sp>
      <p:sp>
        <p:nvSpPr>
          <p:cNvPr id="5" name="テキスト ボックス 4">
            <a:extLst>
              <a:ext uri="{FF2B5EF4-FFF2-40B4-BE49-F238E27FC236}">
                <a16:creationId xmlns:a16="http://schemas.microsoft.com/office/drawing/2014/main" id="{48256AAD-084E-F0F7-11F6-2FC944515BC2}"/>
              </a:ext>
            </a:extLst>
          </p:cNvPr>
          <p:cNvSpPr txBox="1"/>
          <p:nvPr/>
        </p:nvSpPr>
        <p:spPr>
          <a:xfrm>
            <a:off x="1674587" y="2579531"/>
            <a:ext cx="8361680" cy="584775"/>
          </a:xfrm>
          <a:prstGeom prst="rect">
            <a:avLst/>
          </a:prstGeom>
          <a:noFill/>
        </p:spPr>
        <p:txBody>
          <a:bodyPr wrap="square">
            <a:spAutoFit/>
          </a:bodyPr>
          <a:lstStyle/>
          <a:p>
            <a:pPr algn="just"/>
            <a:r>
              <a:rPr lang="ja-JP" altLang="en-US" sz="3200" dirty="0">
                <a:solidFill>
                  <a:srgbClr val="000000"/>
                </a:solidFill>
                <a:ea typeface="游ゴシック Medium" panose="020B0500000000000000" pitchFamily="50" charset="-128"/>
              </a:rPr>
              <a:t>○数日後、月は明るいところが増えている。</a:t>
            </a:r>
            <a:endParaRPr lang="en-US" altLang="ja-JP" sz="3200" dirty="0">
              <a:solidFill>
                <a:srgbClr val="000000"/>
              </a:solidFill>
              <a:ea typeface="游ゴシック Medium" panose="020B0500000000000000" pitchFamily="50" charset="-128"/>
            </a:endParaRPr>
          </a:p>
        </p:txBody>
      </p:sp>
      <p:sp>
        <p:nvSpPr>
          <p:cNvPr id="6" name="テキスト ボックス 5">
            <a:extLst>
              <a:ext uri="{FF2B5EF4-FFF2-40B4-BE49-F238E27FC236}">
                <a16:creationId xmlns:a16="http://schemas.microsoft.com/office/drawing/2014/main" id="{3944550E-4A0A-0B83-5079-1DC2A5449D04}"/>
              </a:ext>
            </a:extLst>
          </p:cNvPr>
          <p:cNvSpPr txBox="1"/>
          <p:nvPr/>
        </p:nvSpPr>
        <p:spPr>
          <a:xfrm>
            <a:off x="1674587" y="3187629"/>
            <a:ext cx="8361680" cy="584775"/>
          </a:xfrm>
          <a:prstGeom prst="rect">
            <a:avLst/>
          </a:prstGeom>
          <a:noFill/>
        </p:spPr>
        <p:txBody>
          <a:bodyPr wrap="square">
            <a:spAutoFit/>
          </a:bodyPr>
          <a:lstStyle/>
          <a:p>
            <a:pPr algn="just"/>
            <a:r>
              <a:rPr lang="ja-JP" altLang="en-US" sz="3200" dirty="0">
                <a:solidFill>
                  <a:srgbClr val="000000"/>
                </a:solidFill>
                <a:ea typeface="游ゴシック Medium" panose="020B0500000000000000" pitchFamily="50" charset="-128"/>
              </a:rPr>
              <a:t>○数日後、月は左（東）に移動している。</a:t>
            </a:r>
            <a:endParaRPr lang="en-US" altLang="ja-JP" sz="3200" dirty="0">
              <a:solidFill>
                <a:srgbClr val="000000"/>
              </a:solidFill>
              <a:ea typeface="游ゴシック Medium" panose="020B0500000000000000" pitchFamily="50" charset="-128"/>
            </a:endParaRPr>
          </a:p>
        </p:txBody>
      </p:sp>
      <p:sp>
        <p:nvSpPr>
          <p:cNvPr id="9" name="テキスト ボックス 8">
            <a:extLst>
              <a:ext uri="{FF2B5EF4-FFF2-40B4-BE49-F238E27FC236}">
                <a16:creationId xmlns:a16="http://schemas.microsoft.com/office/drawing/2014/main" id="{814C340C-A91F-F8B7-0225-9C970F94F4FC}"/>
              </a:ext>
            </a:extLst>
          </p:cNvPr>
          <p:cNvSpPr txBox="1"/>
          <p:nvPr/>
        </p:nvSpPr>
        <p:spPr>
          <a:xfrm>
            <a:off x="1241450" y="4255975"/>
            <a:ext cx="10080000" cy="584775"/>
          </a:xfrm>
          <a:prstGeom prst="rect">
            <a:avLst/>
          </a:prstGeom>
          <a:noFill/>
        </p:spPr>
        <p:txBody>
          <a:bodyPr wrap="square">
            <a:spAutoFit/>
          </a:bodyPr>
          <a:lstStyle/>
          <a:p>
            <a:pPr algn="just"/>
            <a:r>
              <a:rPr lang="ja-JP" altLang="en-US" sz="3200" dirty="0">
                <a:solidFill>
                  <a:srgbClr val="000000"/>
                </a:solidFill>
                <a:ea typeface="游ゴシック Medium" panose="020B0500000000000000" pitchFamily="50" charset="-128"/>
              </a:rPr>
              <a:t>月の観察から疑問に思ったこと</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65350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P spid="6"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38B3F8A-EA12-777E-2781-EE543AEE980A}"/>
              </a:ext>
            </a:extLst>
          </p:cNvPr>
          <p:cNvSpPr txBox="1"/>
          <p:nvPr/>
        </p:nvSpPr>
        <p:spPr>
          <a:xfrm>
            <a:off x="531665" y="481434"/>
            <a:ext cx="10080000" cy="584775"/>
          </a:xfrm>
          <a:prstGeom prst="rect">
            <a:avLst/>
          </a:prstGeom>
          <a:noFill/>
        </p:spPr>
        <p:txBody>
          <a:bodyPr wrap="square">
            <a:spAutoFit/>
          </a:bodyPr>
          <a:lstStyle/>
          <a:p>
            <a:pPr algn="just"/>
            <a:r>
              <a:rPr lang="en-US" altLang="ja-JP" sz="3200" dirty="0">
                <a:solidFill>
                  <a:srgbClr val="000000"/>
                </a:solidFill>
                <a:ea typeface="游ゴシック Medium" panose="020B0500000000000000" pitchFamily="50" charset="-128"/>
              </a:rPr>
              <a:t>※</a:t>
            </a:r>
            <a:r>
              <a:rPr lang="ja-JP" altLang="en-US" sz="3200" dirty="0">
                <a:solidFill>
                  <a:srgbClr val="000000"/>
                </a:solidFill>
                <a:ea typeface="游ゴシック Medium" panose="020B0500000000000000" pitchFamily="50" charset="-128"/>
              </a:rPr>
              <a:t>観察では</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10" name="テキスト ボックス 9">
            <a:extLst>
              <a:ext uri="{FF2B5EF4-FFF2-40B4-BE49-F238E27FC236}">
                <a16:creationId xmlns:a16="http://schemas.microsoft.com/office/drawing/2014/main" id="{34218852-5F35-4FAE-27B1-004D668E64B2}"/>
              </a:ext>
            </a:extLst>
          </p:cNvPr>
          <p:cNvSpPr txBox="1"/>
          <p:nvPr/>
        </p:nvSpPr>
        <p:spPr>
          <a:xfrm>
            <a:off x="1138551" y="1128974"/>
            <a:ext cx="8866228" cy="1077218"/>
          </a:xfrm>
          <a:prstGeom prst="rect">
            <a:avLst/>
          </a:prstGeom>
          <a:noFill/>
        </p:spPr>
        <p:txBody>
          <a:bodyPr wrap="square">
            <a:spAutoFit/>
          </a:bodyPr>
          <a:lstStyle/>
          <a:p>
            <a:pPr algn="just"/>
            <a:r>
              <a:rPr lang="ja-JP" altLang="en-US" sz="3200" dirty="0">
                <a:solidFill>
                  <a:srgbClr val="000000"/>
                </a:solidFill>
                <a:ea typeface="游ゴシック Medium" panose="020B0500000000000000" pitchFamily="50" charset="-128"/>
              </a:rPr>
              <a:t>何を見せるか、どこを見せるかを明確にする。</a:t>
            </a:r>
            <a:endParaRPr lang="en-US" altLang="ja-JP" sz="3200" dirty="0">
              <a:solidFill>
                <a:srgbClr val="000000"/>
              </a:solidFill>
              <a:ea typeface="游ゴシック Medium" panose="020B0500000000000000" pitchFamily="50" charset="-128"/>
            </a:endParaRPr>
          </a:p>
          <a:p>
            <a:pPr algn="just"/>
            <a:r>
              <a:rPr lang="ja-JP" altLang="en-US" sz="3200" dirty="0">
                <a:solidFill>
                  <a:srgbClr val="000000"/>
                </a:solidFill>
                <a:ea typeface="游ゴシック Medium" panose="020B0500000000000000" pitchFamily="50" charset="-128"/>
              </a:rPr>
              <a:t>見る観点を明確にする。</a:t>
            </a:r>
            <a:r>
              <a:rPr lang="ja-JP" altLang="en-US" sz="3200" dirty="0">
                <a:solidFill>
                  <a:srgbClr val="000000"/>
                </a:solidFill>
                <a:latin typeface="游ゴシック Medium" panose="020B0500000000000000" pitchFamily="50" charset="-128"/>
                <a:ea typeface="游ゴシック Medium" panose="020B0500000000000000" pitchFamily="50" charset="-128"/>
              </a:rPr>
              <a:t>　　　　　</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2" name="テキスト ボックス 1">
            <a:extLst>
              <a:ext uri="{FF2B5EF4-FFF2-40B4-BE49-F238E27FC236}">
                <a16:creationId xmlns:a16="http://schemas.microsoft.com/office/drawing/2014/main" id="{ED0A0549-079D-6028-068C-B19496B138FC}"/>
              </a:ext>
            </a:extLst>
          </p:cNvPr>
          <p:cNvSpPr txBox="1"/>
          <p:nvPr/>
        </p:nvSpPr>
        <p:spPr>
          <a:xfrm>
            <a:off x="1325881" y="4030662"/>
            <a:ext cx="9372600" cy="2062103"/>
          </a:xfrm>
          <a:prstGeom prst="rect">
            <a:avLst/>
          </a:prstGeom>
          <a:noFill/>
        </p:spPr>
        <p:txBody>
          <a:bodyPr wrap="square">
            <a:spAutoFit/>
          </a:bodyPr>
          <a:lstStyle/>
          <a:p>
            <a:pPr algn="just"/>
            <a:r>
              <a:rPr lang="ja-JP" altLang="en-US" sz="3200" dirty="0">
                <a:solidFill>
                  <a:srgbClr val="000000"/>
                </a:solidFill>
                <a:ea typeface="游ゴシック Medium" panose="020B0500000000000000" pitchFamily="50" charset="-128"/>
              </a:rPr>
              <a:t>今回の月の観察では、月の形の変化と月の移動を見せたい。そのための指示</a:t>
            </a:r>
            <a:endParaRPr lang="en-US" altLang="ja-JP" sz="3200" dirty="0">
              <a:solidFill>
                <a:srgbClr val="000000"/>
              </a:solidFill>
              <a:ea typeface="游ゴシック Medium" panose="020B0500000000000000" pitchFamily="50" charset="-128"/>
            </a:endParaRPr>
          </a:p>
          <a:p>
            <a:pPr algn="just"/>
            <a:r>
              <a:rPr lang="ja-JP" altLang="en-US" sz="3200" dirty="0">
                <a:solidFill>
                  <a:srgbClr val="000000"/>
                </a:solidFill>
                <a:ea typeface="游ゴシック Medium" panose="020B0500000000000000" pitchFamily="50" charset="-128"/>
              </a:rPr>
              <a:t>　①月の形のスケッチする</a:t>
            </a:r>
            <a:endParaRPr lang="en-US" altLang="ja-JP" sz="3200" dirty="0">
              <a:solidFill>
                <a:srgbClr val="000000"/>
              </a:solidFill>
              <a:ea typeface="游ゴシック Medium" panose="020B0500000000000000" pitchFamily="50" charset="-128"/>
            </a:endParaRPr>
          </a:p>
          <a:p>
            <a:pPr algn="just"/>
            <a:r>
              <a:rPr lang="ja-JP" altLang="en-US" sz="3200" dirty="0">
                <a:solidFill>
                  <a:srgbClr val="000000"/>
                </a:solidFill>
                <a:ea typeface="游ゴシック Medium" panose="020B0500000000000000" pitchFamily="50" charset="-128"/>
              </a:rPr>
              <a:t>　②月を景色とともにスケッチする</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3" name="テキスト ボックス 2">
            <a:extLst>
              <a:ext uri="{FF2B5EF4-FFF2-40B4-BE49-F238E27FC236}">
                <a16:creationId xmlns:a16="http://schemas.microsoft.com/office/drawing/2014/main" id="{F67DBCA6-71C8-727A-A20E-19E32EA7E6E6}"/>
              </a:ext>
            </a:extLst>
          </p:cNvPr>
          <p:cNvSpPr txBox="1"/>
          <p:nvPr/>
        </p:nvSpPr>
        <p:spPr>
          <a:xfrm>
            <a:off x="1325880" y="2443510"/>
            <a:ext cx="10080000" cy="1077218"/>
          </a:xfrm>
          <a:prstGeom prst="rect">
            <a:avLst/>
          </a:prstGeom>
          <a:noFill/>
        </p:spPr>
        <p:txBody>
          <a:bodyPr wrap="square">
            <a:spAutoFit/>
          </a:bodyPr>
          <a:lstStyle/>
          <a:p>
            <a:pPr algn="just"/>
            <a:r>
              <a:rPr lang="ja-JP" altLang="en-US" sz="3200" dirty="0">
                <a:solidFill>
                  <a:srgbClr val="000000"/>
                </a:solidFill>
                <a:ea typeface="游ゴシック Medium" panose="020B0500000000000000" pitchFamily="50" charset="-128"/>
              </a:rPr>
              <a:t>例：秋を見つけにいこう</a:t>
            </a:r>
            <a:endParaRPr lang="en-US" altLang="ja-JP" sz="3200" dirty="0">
              <a:solidFill>
                <a:srgbClr val="000000"/>
              </a:solidFill>
              <a:ea typeface="游ゴシック Medium" panose="020B0500000000000000" pitchFamily="50" charset="-128"/>
            </a:endParaRPr>
          </a:p>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　どこに着目すれば秋が見つけられるか事前に与える</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41009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3A3CD7BB-046E-45D7-A533-2616C6296B7C}"/>
              </a:ext>
            </a:extLst>
          </p:cNvPr>
          <p:cNvSpPr txBox="1"/>
          <p:nvPr/>
        </p:nvSpPr>
        <p:spPr>
          <a:xfrm>
            <a:off x="1062496" y="1036549"/>
            <a:ext cx="9689967" cy="1077218"/>
          </a:xfrm>
          <a:prstGeom prst="rect">
            <a:avLst/>
          </a:prstGeom>
          <a:noFill/>
        </p:spPr>
        <p:txBody>
          <a:bodyPr wrap="square">
            <a:spAutoFit/>
          </a:bodyPr>
          <a:lstStyle/>
          <a:p>
            <a:pPr algn="just"/>
            <a:r>
              <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rPr>
              <a:t>② 月の形の見え方は、太陽と月の位置関係によって変わることをどのように理解させるか。</a:t>
            </a:r>
          </a:p>
        </p:txBody>
      </p:sp>
      <p:sp>
        <p:nvSpPr>
          <p:cNvPr id="2" name="テキスト ボックス 1">
            <a:extLst>
              <a:ext uri="{FF2B5EF4-FFF2-40B4-BE49-F238E27FC236}">
                <a16:creationId xmlns:a16="http://schemas.microsoft.com/office/drawing/2014/main" id="{077F92BA-4319-9388-F87E-6552CC8E6C97}"/>
              </a:ext>
            </a:extLst>
          </p:cNvPr>
          <p:cNvSpPr txBox="1"/>
          <p:nvPr/>
        </p:nvSpPr>
        <p:spPr>
          <a:xfrm>
            <a:off x="1062496" y="3124997"/>
            <a:ext cx="10080000" cy="1569660"/>
          </a:xfrm>
          <a:prstGeom prst="rect">
            <a:avLst/>
          </a:prstGeom>
          <a:noFill/>
        </p:spPr>
        <p:txBody>
          <a:bodyPr wrap="square">
            <a:spAutoFit/>
          </a:bodyPr>
          <a:lstStyle/>
          <a:p>
            <a:pPr algn="just"/>
            <a:r>
              <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rPr>
              <a:t>　月に見立てた発泡スチロール球と実験ワークシートを使用して、一人ひとりが実験（シミュレーション実験）を行う。</a:t>
            </a:r>
          </a:p>
        </p:txBody>
      </p:sp>
    </p:spTree>
    <p:extLst>
      <p:ext uri="{BB962C8B-B14F-4D97-AF65-F5344CB8AC3E}">
        <p14:creationId xmlns:p14="http://schemas.microsoft.com/office/powerpoint/2010/main" val="1874004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E714606-6164-4C67-BDF8-990D550D6149}"/>
              </a:ext>
            </a:extLst>
          </p:cNvPr>
          <p:cNvSpPr txBox="1"/>
          <p:nvPr/>
        </p:nvSpPr>
        <p:spPr>
          <a:xfrm>
            <a:off x="563560" y="339725"/>
            <a:ext cx="10716900" cy="4524315"/>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月の満ち欠けを理解するために</a:t>
            </a:r>
          </a:p>
          <a:p>
            <a:pPr algn="just"/>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① 太陽は自ら光を放って光り輝いている。</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a:t>
            </a:r>
            <a:r>
              <a:rPr lang="ja-JP" altLang="en-US" sz="3200" b="0" i="0" u="none" strike="noStrike" dirty="0">
                <a:solidFill>
                  <a:srgbClr val="000000"/>
                </a:solidFill>
                <a:latin typeface="游ゴシック Medium" panose="020B0500000000000000" pitchFamily="50" charset="-128"/>
                <a:ea typeface="游ゴシック Medium" panose="020B0500000000000000" pitchFamily="50" charset="-128"/>
              </a:rPr>
              <a:t>  </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月は太陽の光を反射して光り輝いている。</a:t>
            </a:r>
          </a:p>
          <a:p>
            <a:pPr algn="just"/>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② 月は地球の周りを回っている。</a:t>
            </a:r>
          </a:p>
          <a:p>
            <a:pPr algn="just"/>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a:t>
            </a:r>
            <a:r>
              <a:rPr lang="ja-JP" altLang="en-US" sz="3200" b="0" i="0" strike="noStrike" baseline="0" dirty="0">
                <a:solidFill>
                  <a:srgbClr val="000000"/>
                </a:solidFill>
                <a:latin typeface="游ゴシック Medium" panose="020B0500000000000000" pitchFamily="50" charset="-128"/>
                <a:ea typeface="游ゴシック Medium" panose="020B0500000000000000" pitchFamily="50" charset="-128"/>
              </a:rPr>
              <a:t>③ 太陽からくる光は平行である。</a:t>
            </a:r>
          </a:p>
          <a:p>
            <a:pPr algn="just"/>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cxnSp>
        <p:nvCxnSpPr>
          <p:cNvPr id="4" name="直線コネクタ 3">
            <a:extLst>
              <a:ext uri="{FF2B5EF4-FFF2-40B4-BE49-F238E27FC236}">
                <a16:creationId xmlns:a16="http://schemas.microsoft.com/office/drawing/2014/main" id="{16596C61-0D6D-48D4-8497-6FB68A8F3408}"/>
              </a:ext>
            </a:extLst>
          </p:cNvPr>
          <p:cNvCxnSpPr/>
          <p:nvPr/>
        </p:nvCxnSpPr>
        <p:spPr>
          <a:xfrm>
            <a:off x="1600926" y="4368800"/>
            <a:ext cx="603504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8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A945E23-CEFF-4BF5-AD59-DD2C0BF08590}"/>
              </a:ext>
            </a:extLst>
          </p:cNvPr>
          <p:cNvSpPr txBox="1"/>
          <p:nvPr/>
        </p:nvSpPr>
        <p:spPr>
          <a:xfrm>
            <a:off x="737550" y="341977"/>
            <a:ext cx="10716900" cy="584775"/>
          </a:xfrm>
          <a:prstGeom prst="rect">
            <a:avLst/>
          </a:prstGeom>
          <a:noFill/>
        </p:spPr>
        <p:txBody>
          <a:bodyPr wrap="square">
            <a:spAutoFit/>
          </a:bodyPr>
          <a:lstStyle/>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 </a:t>
            </a:r>
            <a:r>
              <a:rPr lang="en-US" altLang="ja-JP" sz="3200" dirty="0">
                <a:solidFill>
                  <a:srgbClr val="000000"/>
                </a:solidFill>
                <a:latin typeface="游ゴシック Medium" panose="020B0500000000000000" pitchFamily="50" charset="-128"/>
                <a:ea typeface="游ゴシック Medium" panose="020B0500000000000000" pitchFamily="50" charset="-128"/>
              </a:rPr>
              <a:t>(3)</a:t>
            </a:r>
            <a:r>
              <a:rPr lang="ja-JP" altLang="en-US" sz="3200" dirty="0">
                <a:solidFill>
                  <a:srgbClr val="000000"/>
                </a:solidFill>
                <a:latin typeface="游ゴシック Medium" panose="020B0500000000000000" pitchFamily="50" charset="-128"/>
                <a:ea typeface="游ゴシック Medium" panose="020B0500000000000000" pitchFamily="50" charset="-128"/>
              </a:rPr>
              <a:t>　太陽からくる光は平行であることを理解するために</a:t>
            </a:r>
          </a:p>
        </p:txBody>
      </p:sp>
      <p:sp>
        <p:nvSpPr>
          <p:cNvPr id="5" name="テキスト ボックス 4">
            <a:extLst>
              <a:ext uri="{FF2B5EF4-FFF2-40B4-BE49-F238E27FC236}">
                <a16:creationId xmlns:a16="http://schemas.microsoft.com/office/drawing/2014/main" id="{6B601A84-172D-4426-B099-A2513DA4901F}"/>
              </a:ext>
            </a:extLst>
          </p:cNvPr>
          <p:cNvSpPr txBox="1"/>
          <p:nvPr/>
        </p:nvSpPr>
        <p:spPr>
          <a:xfrm>
            <a:off x="737550" y="1644045"/>
            <a:ext cx="10716900" cy="1077218"/>
          </a:xfrm>
          <a:prstGeom prst="rect">
            <a:avLst/>
          </a:prstGeom>
          <a:noFill/>
        </p:spPr>
        <p:txBody>
          <a:bodyPr wrap="square">
            <a:spAutoFit/>
          </a:bodyPr>
          <a:lstStyle/>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太陽までの距離は、地球を回る月の移動距離（月の公転軌道の直径）に比べれば、極めて遠い。</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6" name="テキスト ボックス 5">
            <a:extLst>
              <a:ext uri="{FF2B5EF4-FFF2-40B4-BE49-F238E27FC236}">
                <a16:creationId xmlns:a16="http://schemas.microsoft.com/office/drawing/2014/main" id="{DAB68B6C-D05E-452B-96D2-EF574743D214}"/>
              </a:ext>
            </a:extLst>
          </p:cNvPr>
          <p:cNvSpPr txBox="1"/>
          <p:nvPr/>
        </p:nvSpPr>
        <p:spPr>
          <a:xfrm>
            <a:off x="804225" y="3930998"/>
            <a:ext cx="10716900" cy="1077218"/>
          </a:xfrm>
          <a:prstGeom prst="rect">
            <a:avLst/>
          </a:prstGeom>
          <a:noFill/>
        </p:spPr>
        <p:txBody>
          <a:bodyPr wrap="square">
            <a:spAutoFit/>
          </a:bodyPr>
          <a:lstStyle/>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この極めて遠いということが、太陽からくる光が平行となる原因です。</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21239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BDD2157-E06B-4E92-90D4-68E162679E1B}"/>
              </a:ext>
            </a:extLst>
          </p:cNvPr>
          <p:cNvSpPr txBox="1"/>
          <p:nvPr/>
        </p:nvSpPr>
        <p:spPr>
          <a:xfrm>
            <a:off x="737550" y="341976"/>
            <a:ext cx="10716900" cy="584775"/>
          </a:xfrm>
          <a:prstGeom prst="rect">
            <a:avLst/>
          </a:prstGeom>
          <a:noFill/>
        </p:spPr>
        <p:txBody>
          <a:bodyPr wrap="square">
            <a:spAutoFit/>
          </a:bodyPr>
          <a:lstStyle/>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 </a:t>
            </a:r>
            <a:r>
              <a:rPr lang="en-US" altLang="ja-JP" sz="3200" dirty="0">
                <a:solidFill>
                  <a:srgbClr val="000000"/>
                </a:solidFill>
                <a:latin typeface="游ゴシック Medium" panose="020B0500000000000000" pitchFamily="50" charset="-128"/>
                <a:ea typeface="游ゴシック Medium" panose="020B0500000000000000" pitchFamily="50" charset="-128"/>
              </a:rPr>
              <a:t>(3)</a:t>
            </a:r>
            <a:r>
              <a:rPr lang="ja-JP" altLang="en-US" sz="3200" dirty="0">
                <a:solidFill>
                  <a:srgbClr val="000000"/>
                </a:solidFill>
                <a:latin typeface="游ゴシック Medium" panose="020B0500000000000000" pitchFamily="50" charset="-128"/>
                <a:ea typeface="游ゴシック Medium" panose="020B0500000000000000" pitchFamily="50" charset="-128"/>
              </a:rPr>
              <a:t>　太陽からくる光は平行であることを理解するために</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4" name="テキスト ボックス 3">
            <a:extLst>
              <a:ext uri="{FF2B5EF4-FFF2-40B4-BE49-F238E27FC236}">
                <a16:creationId xmlns:a16="http://schemas.microsoft.com/office/drawing/2014/main" id="{3ECDCF26-5AA2-4D6B-A9BD-A6C11BE1352B}"/>
              </a:ext>
            </a:extLst>
          </p:cNvPr>
          <p:cNvSpPr txBox="1"/>
          <p:nvPr/>
        </p:nvSpPr>
        <p:spPr>
          <a:xfrm>
            <a:off x="737550" y="1332576"/>
            <a:ext cx="10716900" cy="1077218"/>
          </a:xfrm>
          <a:prstGeom prst="rect">
            <a:avLst/>
          </a:prstGeom>
          <a:noFill/>
        </p:spPr>
        <p:txBody>
          <a:bodyPr wrap="square">
            <a:spAutoFit/>
          </a:bodyPr>
          <a:lstStyle/>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太陽までの距離が極めて遠いことを理解（実感）するための学習を次に行います。</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6" name="テキスト ボックス 5">
            <a:extLst>
              <a:ext uri="{FF2B5EF4-FFF2-40B4-BE49-F238E27FC236}">
                <a16:creationId xmlns:a16="http://schemas.microsoft.com/office/drawing/2014/main" id="{2D838623-750F-47BD-9B55-1EEB95AF39B8}"/>
              </a:ext>
            </a:extLst>
          </p:cNvPr>
          <p:cNvSpPr txBox="1"/>
          <p:nvPr/>
        </p:nvSpPr>
        <p:spPr>
          <a:xfrm>
            <a:off x="737550" y="3154709"/>
            <a:ext cx="10716900" cy="2062103"/>
          </a:xfrm>
          <a:prstGeom prst="rect">
            <a:avLst/>
          </a:prstGeom>
          <a:noFill/>
        </p:spPr>
        <p:txBody>
          <a:bodyPr wrap="square">
            <a:spAutoFit/>
          </a:bodyPr>
          <a:lstStyle/>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　太陽までの距離がいかに遠いかということを、太陽、月、地球の大きさと、地球からそれぞれまでの距離を</a:t>
            </a:r>
            <a:r>
              <a:rPr lang="en-US" altLang="ja-JP" sz="3200" dirty="0">
                <a:solidFill>
                  <a:srgbClr val="000000"/>
                </a:solidFill>
                <a:latin typeface="游ゴシック Medium" panose="020B0500000000000000" pitchFamily="50" charset="-128"/>
                <a:ea typeface="游ゴシック Medium" panose="020B0500000000000000" pitchFamily="50" charset="-128"/>
              </a:rPr>
              <a:t>10</a:t>
            </a:r>
            <a:r>
              <a:rPr lang="ja-JP" altLang="en-US" sz="3200" dirty="0">
                <a:solidFill>
                  <a:srgbClr val="000000"/>
                </a:solidFill>
                <a:latin typeface="游ゴシック Medium" panose="020B0500000000000000" pitchFamily="50" charset="-128"/>
                <a:ea typeface="游ゴシック Medium" panose="020B0500000000000000" pitchFamily="50" charset="-128"/>
              </a:rPr>
              <a:t>億分の</a:t>
            </a:r>
            <a:r>
              <a:rPr lang="en-US" altLang="ja-JP" sz="3200" dirty="0">
                <a:solidFill>
                  <a:srgbClr val="000000"/>
                </a:solidFill>
                <a:latin typeface="游ゴシック Medium" panose="020B0500000000000000" pitchFamily="50" charset="-128"/>
                <a:ea typeface="游ゴシック Medium" panose="020B0500000000000000" pitchFamily="50" charset="-128"/>
              </a:rPr>
              <a:t>1</a:t>
            </a:r>
            <a:r>
              <a:rPr lang="ja-JP" altLang="en-US" sz="3200" dirty="0">
                <a:solidFill>
                  <a:srgbClr val="000000"/>
                </a:solidFill>
                <a:latin typeface="游ゴシック Medium" panose="020B0500000000000000" pitchFamily="50" charset="-128"/>
                <a:ea typeface="游ゴシック Medium" panose="020B0500000000000000" pitchFamily="50" charset="-128"/>
              </a:rPr>
              <a:t>の模型で考えます。</a:t>
            </a:r>
          </a:p>
          <a:p>
            <a:pPr algn="just"/>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89690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76373D45-F948-406A-A343-498778DBEC2C}"/>
              </a:ext>
            </a:extLst>
          </p:cNvPr>
          <p:cNvSpPr txBox="1"/>
          <p:nvPr/>
        </p:nvSpPr>
        <p:spPr>
          <a:xfrm>
            <a:off x="566737" y="406241"/>
            <a:ext cx="6627277" cy="584775"/>
          </a:xfrm>
          <a:prstGeom prst="rect">
            <a:avLst/>
          </a:prstGeom>
          <a:noFill/>
        </p:spPr>
        <p:txBody>
          <a:bodyPr wrap="square" rtlCol="0">
            <a:spAutoFit/>
          </a:bodyPr>
          <a:lstStyle/>
          <a:p>
            <a:r>
              <a:rPr kumimoji="1" lang="ja-JP" altLang="en-US" sz="3200" b="1" dirty="0"/>
              <a:t>４人グループをつくります</a:t>
            </a:r>
          </a:p>
        </p:txBody>
      </p:sp>
      <p:sp>
        <p:nvSpPr>
          <p:cNvPr id="7" name="テキスト ボックス 6">
            <a:extLst>
              <a:ext uri="{FF2B5EF4-FFF2-40B4-BE49-F238E27FC236}">
                <a16:creationId xmlns:a16="http://schemas.microsoft.com/office/drawing/2014/main" id="{F342BAA9-3912-413F-994B-6D16ACA225E1}"/>
              </a:ext>
            </a:extLst>
          </p:cNvPr>
          <p:cNvSpPr txBox="1"/>
          <p:nvPr/>
        </p:nvSpPr>
        <p:spPr>
          <a:xfrm>
            <a:off x="566737" y="1281789"/>
            <a:ext cx="11160000" cy="584775"/>
          </a:xfrm>
          <a:prstGeom prst="rect">
            <a:avLst/>
          </a:prstGeom>
          <a:noFill/>
        </p:spPr>
        <p:txBody>
          <a:bodyPr wrap="square">
            <a:spAutoFit/>
          </a:bodyPr>
          <a:lstStyle/>
          <a:p>
            <a:pPr algn="just"/>
            <a:r>
              <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rPr>
              <a:t>① 男女が混ざる　できれば２：２</a:t>
            </a:r>
          </a:p>
        </p:txBody>
      </p:sp>
      <p:sp>
        <p:nvSpPr>
          <p:cNvPr id="8" name="テキスト ボックス 7">
            <a:extLst>
              <a:ext uri="{FF2B5EF4-FFF2-40B4-BE49-F238E27FC236}">
                <a16:creationId xmlns:a16="http://schemas.microsoft.com/office/drawing/2014/main" id="{3A3CD7BB-046E-45D7-A533-2616C6296B7C}"/>
              </a:ext>
            </a:extLst>
          </p:cNvPr>
          <p:cNvSpPr txBox="1"/>
          <p:nvPr/>
        </p:nvSpPr>
        <p:spPr>
          <a:xfrm>
            <a:off x="566737" y="2957083"/>
            <a:ext cx="8654381" cy="584775"/>
          </a:xfrm>
          <a:prstGeom prst="rect">
            <a:avLst/>
          </a:prstGeom>
          <a:noFill/>
        </p:spPr>
        <p:txBody>
          <a:bodyPr wrap="square">
            <a:spAutoFit/>
          </a:bodyPr>
          <a:lstStyle/>
          <a:p>
            <a:pPr algn="just"/>
            <a:r>
              <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rPr>
              <a:t>② できるだけ</a:t>
            </a:r>
            <a:r>
              <a:rPr lang="en-US" altLang="ja-JP" sz="3200" b="1" i="0" u="none" strike="noStrike" baseline="0" dirty="0">
                <a:solidFill>
                  <a:srgbClr val="000000"/>
                </a:solidFill>
                <a:latin typeface="游ゴシック Medium" panose="020B0500000000000000" pitchFamily="50" charset="-128"/>
                <a:ea typeface="游ゴシック Medium" panose="020B0500000000000000" pitchFamily="50" charset="-128"/>
              </a:rPr>
              <a:t>4</a:t>
            </a:r>
            <a:r>
              <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rPr>
              <a:t>人とも違うクラスがよい。</a:t>
            </a:r>
            <a:endParaRPr lang="en-US" altLang="ja-JP" sz="3200" b="1" i="0" u="none" strike="noStrike" dirty="0">
              <a:solidFill>
                <a:srgbClr val="000000"/>
              </a:solidFill>
              <a:latin typeface="游ゴシック Medium" panose="020B0500000000000000" pitchFamily="50" charset="-128"/>
              <a:ea typeface="游ゴシック Medium" panose="020B0500000000000000" pitchFamily="50" charset="-128"/>
            </a:endParaRPr>
          </a:p>
        </p:txBody>
      </p:sp>
      <p:sp>
        <p:nvSpPr>
          <p:cNvPr id="2" name="テキスト ボックス 1">
            <a:extLst>
              <a:ext uri="{FF2B5EF4-FFF2-40B4-BE49-F238E27FC236}">
                <a16:creationId xmlns:a16="http://schemas.microsoft.com/office/drawing/2014/main" id="{FC523E15-2FA5-B8E3-0E7A-A5D956E1D124}"/>
              </a:ext>
            </a:extLst>
          </p:cNvPr>
          <p:cNvSpPr txBox="1"/>
          <p:nvPr/>
        </p:nvSpPr>
        <p:spPr>
          <a:xfrm>
            <a:off x="566737" y="3838417"/>
            <a:ext cx="5163503" cy="1077218"/>
          </a:xfrm>
          <a:prstGeom prst="rect">
            <a:avLst/>
          </a:prstGeom>
          <a:noFill/>
        </p:spPr>
        <p:txBody>
          <a:bodyPr wrap="square">
            <a:spAutoFit/>
          </a:bodyPr>
          <a:lstStyle/>
          <a:p>
            <a:pPr algn="just"/>
            <a:r>
              <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rPr>
              <a:t>③</a:t>
            </a:r>
            <a:r>
              <a:rPr lang="ja-JP" altLang="en-US" sz="3200" b="1" i="0" u="none" strike="noStrike" dirty="0">
                <a:solidFill>
                  <a:srgbClr val="000000"/>
                </a:solidFill>
                <a:latin typeface="游ゴシック Medium" panose="020B0500000000000000" pitchFamily="50" charset="-128"/>
                <a:ea typeface="游ゴシック Medium" panose="020B0500000000000000" pitchFamily="50" charset="-128"/>
              </a:rPr>
              <a:t> </a:t>
            </a:r>
            <a:r>
              <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rPr>
              <a:t>男女が交互に座る。</a:t>
            </a:r>
            <a:endParaRPr lang="en-US" altLang="ja-JP" sz="3200" b="1"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rPr>
              <a:t>　 座席が市松模様になる。</a:t>
            </a:r>
          </a:p>
        </p:txBody>
      </p:sp>
      <p:sp>
        <p:nvSpPr>
          <p:cNvPr id="13" name="テキスト ボックス 12">
            <a:extLst>
              <a:ext uri="{FF2B5EF4-FFF2-40B4-BE49-F238E27FC236}">
                <a16:creationId xmlns:a16="http://schemas.microsoft.com/office/drawing/2014/main" id="{D6995E81-3E61-F2A7-1B93-BD81545296B1}"/>
              </a:ext>
            </a:extLst>
          </p:cNvPr>
          <p:cNvSpPr txBox="1"/>
          <p:nvPr/>
        </p:nvSpPr>
        <p:spPr>
          <a:xfrm>
            <a:off x="2397742" y="5259508"/>
            <a:ext cx="595035" cy="584775"/>
          </a:xfrm>
          <a:prstGeom prst="rect">
            <a:avLst/>
          </a:prstGeom>
          <a:solidFill>
            <a:schemeClr val="accent1">
              <a:lumMod val="20000"/>
              <a:lumOff val="80000"/>
            </a:schemeClr>
          </a:solidFill>
        </p:spPr>
        <p:txBody>
          <a:bodyPr wrap="none" rtlCol="0">
            <a:spAutoFit/>
          </a:bodyPr>
          <a:lstStyle/>
          <a:p>
            <a:r>
              <a:rPr kumimoji="1" lang="ja-JP" altLang="en-US" sz="3200" dirty="0">
                <a:latin typeface="+mn-ea"/>
              </a:rPr>
              <a:t>男</a:t>
            </a:r>
          </a:p>
        </p:txBody>
      </p:sp>
      <p:sp>
        <p:nvSpPr>
          <p:cNvPr id="14" name="テキスト ボックス 13">
            <a:extLst>
              <a:ext uri="{FF2B5EF4-FFF2-40B4-BE49-F238E27FC236}">
                <a16:creationId xmlns:a16="http://schemas.microsoft.com/office/drawing/2014/main" id="{ECD5F861-6633-FE68-5FFD-2252B85341AA}"/>
              </a:ext>
            </a:extLst>
          </p:cNvPr>
          <p:cNvSpPr txBox="1"/>
          <p:nvPr/>
        </p:nvSpPr>
        <p:spPr>
          <a:xfrm>
            <a:off x="2992777" y="5259508"/>
            <a:ext cx="595035" cy="584775"/>
          </a:xfrm>
          <a:prstGeom prst="rect">
            <a:avLst/>
          </a:prstGeom>
          <a:solidFill>
            <a:srgbClr val="92D050"/>
          </a:solidFill>
        </p:spPr>
        <p:txBody>
          <a:bodyPr wrap="square" rtlCol="0">
            <a:spAutoFit/>
          </a:bodyPr>
          <a:lstStyle/>
          <a:p>
            <a:r>
              <a:rPr kumimoji="1" lang="ja-JP" altLang="en-US" sz="3200" dirty="0">
                <a:latin typeface="+mn-ea"/>
              </a:rPr>
              <a:t>女</a:t>
            </a:r>
          </a:p>
        </p:txBody>
      </p:sp>
      <p:sp>
        <p:nvSpPr>
          <p:cNvPr id="18" name="テキスト ボックス 17">
            <a:extLst>
              <a:ext uri="{FF2B5EF4-FFF2-40B4-BE49-F238E27FC236}">
                <a16:creationId xmlns:a16="http://schemas.microsoft.com/office/drawing/2014/main" id="{CB5D1676-2410-AB28-6533-22803BC79D3D}"/>
              </a:ext>
            </a:extLst>
          </p:cNvPr>
          <p:cNvSpPr txBox="1"/>
          <p:nvPr/>
        </p:nvSpPr>
        <p:spPr>
          <a:xfrm>
            <a:off x="2397742" y="5866984"/>
            <a:ext cx="595035" cy="584775"/>
          </a:xfrm>
          <a:prstGeom prst="rect">
            <a:avLst/>
          </a:prstGeom>
          <a:solidFill>
            <a:srgbClr val="92D050"/>
          </a:solidFill>
        </p:spPr>
        <p:txBody>
          <a:bodyPr wrap="square" rtlCol="0">
            <a:spAutoFit/>
          </a:bodyPr>
          <a:lstStyle/>
          <a:p>
            <a:r>
              <a:rPr kumimoji="1" lang="ja-JP" altLang="en-US" sz="3200" dirty="0">
                <a:latin typeface="+mn-ea"/>
              </a:rPr>
              <a:t>女</a:t>
            </a:r>
          </a:p>
        </p:txBody>
      </p:sp>
      <p:sp>
        <p:nvSpPr>
          <p:cNvPr id="19" name="テキスト ボックス 18">
            <a:extLst>
              <a:ext uri="{FF2B5EF4-FFF2-40B4-BE49-F238E27FC236}">
                <a16:creationId xmlns:a16="http://schemas.microsoft.com/office/drawing/2014/main" id="{5B816CCB-3521-9B26-DA5F-CCCA1D91EC5B}"/>
              </a:ext>
            </a:extLst>
          </p:cNvPr>
          <p:cNvSpPr txBox="1"/>
          <p:nvPr/>
        </p:nvSpPr>
        <p:spPr>
          <a:xfrm>
            <a:off x="2992777" y="5866984"/>
            <a:ext cx="595035" cy="584775"/>
          </a:xfrm>
          <a:prstGeom prst="rect">
            <a:avLst/>
          </a:prstGeom>
          <a:solidFill>
            <a:schemeClr val="accent1">
              <a:lumMod val="20000"/>
              <a:lumOff val="80000"/>
            </a:schemeClr>
          </a:solidFill>
        </p:spPr>
        <p:txBody>
          <a:bodyPr wrap="none" rtlCol="0">
            <a:spAutoFit/>
          </a:bodyPr>
          <a:lstStyle/>
          <a:p>
            <a:r>
              <a:rPr kumimoji="1" lang="ja-JP" altLang="en-US" sz="3200" dirty="0">
                <a:latin typeface="+mn-ea"/>
              </a:rPr>
              <a:t>男</a:t>
            </a:r>
          </a:p>
        </p:txBody>
      </p:sp>
      <p:pic>
        <p:nvPicPr>
          <p:cNvPr id="4" name="図 3">
            <a:extLst>
              <a:ext uri="{FF2B5EF4-FFF2-40B4-BE49-F238E27FC236}">
                <a16:creationId xmlns:a16="http://schemas.microsoft.com/office/drawing/2014/main" id="{D8E8EAF3-A345-9D92-025D-7BFE1DD6E3B7}"/>
              </a:ext>
            </a:extLst>
          </p:cNvPr>
          <p:cNvPicPr>
            <a:picLocks noChangeAspect="1"/>
          </p:cNvPicPr>
          <p:nvPr/>
        </p:nvPicPr>
        <p:blipFill>
          <a:blip r:embed="rId2"/>
          <a:stretch>
            <a:fillRect/>
          </a:stretch>
        </p:blipFill>
        <p:spPr>
          <a:xfrm>
            <a:off x="8707290" y="147568"/>
            <a:ext cx="2917973" cy="6231089"/>
          </a:xfrm>
          <a:prstGeom prst="rect">
            <a:avLst/>
          </a:prstGeom>
        </p:spPr>
      </p:pic>
      <p:sp>
        <p:nvSpPr>
          <p:cNvPr id="3" name="テキスト ボックス 2">
            <a:extLst>
              <a:ext uri="{FF2B5EF4-FFF2-40B4-BE49-F238E27FC236}">
                <a16:creationId xmlns:a16="http://schemas.microsoft.com/office/drawing/2014/main" id="{ABD9061A-78E0-B920-A812-564E4FFD10CC}"/>
              </a:ext>
            </a:extLst>
          </p:cNvPr>
          <p:cNvSpPr txBox="1"/>
          <p:nvPr/>
        </p:nvSpPr>
        <p:spPr>
          <a:xfrm>
            <a:off x="566737" y="1757463"/>
            <a:ext cx="6627277" cy="584775"/>
          </a:xfrm>
          <a:prstGeom prst="rect">
            <a:avLst/>
          </a:prstGeom>
          <a:noFill/>
        </p:spPr>
        <p:txBody>
          <a:bodyPr wrap="square">
            <a:spAutoFit/>
          </a:bodyPr>
          <a:lstStyle/>
          <a:p>
            <a:pPr algn="just"/>
            <a:r>
              <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rPr>
              <a:t>　　　　 今日は　できれば１：３</a:t>
            </a:r>
            <a:endParaRPr lang="en-US" altLang="ja-JP" sz="3200" b="1"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78271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ppt_x"/>
                                          </p:val>
                                        </p:tav>
                                        <p:tav tm="100000">
                                          <p:val>
                                            <p:strVal val="#ppt_x"/>
                                          </p:val>
                                        </p:tav>
                                      </p:tavLst>
                                    </p:anim>
                                    <p:anim calcmode="lin" valueType="num">
                                      <p:cBhvr additive="base">
                                        <p:cTn id="4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P spid="13" grpId="0" animBg="1"/>
      <p:bldP spid="14" grpId="0" animBg="1"/>
      <p:bldP spid="18" grpId="0" animBg="1"/>
      <p:bldP spid="19"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FA2DAC74-474C-4B88-8676-206178548C7D}"/>
              </a:ext>
            </a:extLst>
          </p:cNvPr>
          <p:cNvSpPr txBox="1"/>
          <p:nvPr/>
        </p:nvSpPr>
        <p:spPr>
          <a:xfrm>
            <a:off x="9576706" y="258384"/>
            <a:ext cx="1924050" cy="369332"/>
          </a:xfrm>
          <a:prstGeom prst="rect">
            <a:avLst/>
          </a:prstGeom>
          <a:noFill/>
        </p:spPr>
        <p:txBody>
          <a:bodyPr wrap="square">
            <a:spAutoFit/>
          </a:bodyPr>
          <a:lstStyle/>
          <a:p>
            <a:r>
              <a:rPr lang="en-US" altLang="ja-JP" sz="1800" b="0" i="0" u="none" strike="noStrike" baseline="0" dirty="0">
                <a:solidFill>
                  <a:srgbClr val="FF0000"/>
                </a:solidFill>
                <a:latin typeface="游ゴシック Medium" panose="020B0500000000000000" pitchFamily="50" charset="-128"/>
                <a:ea typeface="游ゴシック Medium" panose="020B0500000000000000" pitchFamily="50" charset="-128"/>
              </a:rPr>
              <a:t>A3</a:t>
            </a:r>
            <a:r>
              <a:rPr lang="ja-JP" altLang="en-US" sz="1800" b="0" i="0" u="none" strike="noStrike" baseline="0" dirty="0">
                <a:solidFill>
                  <a:srgbClr val="FF0000"/>
                </a:solidFill>
                <a:latin typeface="游ゴシック Medium" panose="020B0500000000000000" pitchFamily="50" charset="-128"/>
                <a:ea typeface="游ゴシック Medium" panose="020B0500000000000000" pitchFamily="50" charset="-128"/>
              </a:rPr>
              <a:t>サイズの用紙</a:t>
            </a:r>
            <a:endParaRPr lang="ja-JP" altLang="en-US" dirty="0">
              <a:solidFill>
                <a:srgbClr val="FF0000"/>
              </a:solidFill>
            </a:endParaRPr>
          </a:p>
        </p:txBody>
      </p:sp>
      <p:sp>
        <p:nvSpPr>
          <p:cNvPr id="7" name="テキスト ボックス 6">
            <a:extLst>
              <a:ext uri="{FF2B5EF4-FFF2-40B4-BE49-F238E27FC236}">
                <a16:creationId xmlns:a16="http://schemas.microsoft.com/office/drawing/2014/main" id="{1D20D5D0-30E8-A26D-0566-A92E7183893B}"/>
              </a:ext>
            </a:extLst>
          </p:cNvPr>
          <p:cNvSpPr txBox="1"/>
          <p:nvPr/>
        </p:nvSpPr>
        <p:spPr>
          <a:xfrm>
            <a:off x="566704" y="605417"/>
            <a:ext cx="11625296" cy="1077218"/>
          </a:xfrm>
          <a:prstGeom prst="rect">
            <a:avLst/>
          </a:prstGeom>
          <a:noFill/>
          <a:ln w="19050">
            <a:solidFill>
              <a:schemeClr val="tx2"/>
            </a:solidFill>
          </a:ln>
        </p:spPr>
        <p:txBody>
          <a:bodyPr wrap="square">
            <a:spAutoFit/>
          </a:bodyPr>
          <a:lstStyle/>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課題</a:t>
            </a:r>
            <a:r>
              <a:rPr lang="en-US" altLang="ja-JP" sz="3200" dirty="0">
                <a:solidFill>
                  <a:srgbClr val="000000"/>
                </a:solidFill>
                <a:latin typeface="游ゴシック Medium" panose="020B0500000000000000" pitchFamily="50" charset="-128"/>
                <a:ea typeface="游ゴシック Medium" panose="020B0500000000000000" pitchFamily="50" charset="-128"/>
              </a:rPr>
              <a:t>2</a:t>
            </a:r>
            <a:r>
              <a:rPr lang="ja-JP" altLang="en-US" sz="3200" dirty="0">
                <a:solidFill>
                  <a:srgbClr val="000000"/>
                </a:solidFill>
                <a:latin typeface="游ゴシック Medium" panose="020B0500000000000000" pitchFamily="50" charset="-128"/>
                <a:ea typeface="游ゴシック Medium" panose="020B0500000000000000" pitchFamily="50" charset="-128"/>
              </a:rPr>
              <a:t>　地球を</a:t>
            </a:r>
            <a:r>
              <a:rPr lang="en-US" altLang="ja-JP" sz="3200" dirty="0">
                <a:solidFill>
                  <a:srgbClr val="000000"/>
                </a:solidFill>
                <a:latin typeface="游ゴシック Medium" panose="020B0500000000000000" pitchFamily="50" charset="-128"/>
                <a:ea typeface="游ゴシック Medium" panose="020B0500000000000000" pitchFamily="50" charset="-128"/>
              </a:rPr>
              <a:t>1.3</a:t>
            </a:r>
            <a:r>
              <a:rPr lang="ja-JP" altLang="en-US" sz="3200" dirty="0">
                <a:solidFill>
                  <a:srgbClr val="000000"/>
                </a:solidFill>
                <a:latin typeface="游ゴシック Medium" panose="020B0500000000000000" pitchFamily="50" charset="-128"/>
                <a:ea typeface="游ゴシック Medium" panose="020B0500000000000000" pitchFamily="50" charset="-128"/>
              </a:rPr>
              <a:t>㎝にすると、月の大きさは何㎝で、</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　　　  地球から何㎝離れていると思いますか。</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14" name="楕円 13">
            <a:extLst>
              <a:ext uri="{FF2B5EF4-FFF2-40B4-BE49-F238E27FC236}">
                <a16:creationId xmlns:a16="http://schemas.microsoft.com/office/drawing/2014/main" id="{BF28D59F-B9F4-3373-1462-A777E0CFC973}"/>
              </a:ext>
            </a:extLst>
          </p:cNvPr>
          <p:cNvSpPr/>
          <p:nvPr/>
        </p:nvSpPr>
        <p:spPr>
          <a:xfrm>
            <a:off x="2720987" y="3276023"/>
            <a:ext cx="121185" cy="129442"/>
          </a:xfrm>
          <a:prstGeom prst="ellipse">
            <a:avLst/>
          </a:prstGeom>
          <a:solidFill>
            <a:srgbClr val="FFFF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1D099BCA-080F-38D2-12B8-DD57DB7FD52B}"/>
              </a:ext>
            </a:extLst>
          </p:cNvPr>
          <p:cNvPicPr>
            <a:picLocks noChangeAspect="1"/>
          </p:cNvPicPr>
          <p:nvPr/>
        </p:nvPicPr>
        <p:blipFill>
          <a:blip r:embed="rId2"/>
          <a:stretch>
            <a:fillRect/>
          </a:stretch>
        </p:blipFill>
        <p:spPr>
          <a:xfrm>
            <a:off x="4229259" y="3216410"/>
            <a:ext cx="236217" cy="257691"/>
          </a:xfrm>
          <a:prstGeom prst="rect">
            <a:avLst/>
          </a:prstGeom>
        </p:spPr>
      </p:pic>
      <p:sp>
        <p:nvSpPr>
          <p:cNvPr id="27" name="楕円 26">
            <a:extLst>
              <a:ext uri="{FF2B5EF4-FFF2-40B4-BE49-F238E27FC236}">
                <a16:creationId xmlns:a16="http://schemas.microsoft.com/office/drawing/2014/main" id="{C54E4A71-C41F-0934-D4BA-327A7C3CF86C}"/>
              </a:ext>
            </a:extLst>
          </p:cNvPr>
          <p:cNvSpPr>
            <a:spLocks/>
          </p:cNvSpPr>
          <p:nvPr/>
        </p:nvSpPr>
        <p:spPr>
          <a:xfrm>
            <a:off x="586529" y="4848438"/>
            <a:ext cx="468000" cy="468000"/>
          </a:xfrm>
          <a:prstGeom prst="ellipse">
            <a:avLst/>
          </a:prstGeom>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楕円 30">
            <a:extLst>
              <a:ext uri="{FF2B5EF4-FFF2-40B4-BE49-F238E27FC236}">
                <a16:creationId xmlns:a16="http://schemas.microsoft.com/office/drawing/2014/main" id="{88B12DD5-D93E-748E-8901-638009CCBFB1}"/>
              </a:ext>
            </a:extLst>
          </p:cNvPr>
          <p:cNvSpPr>
            <a:spLocks/>
          </p:cNvSpPr>
          <p:nvPr/>
        </p:nvSpPr>
        <p:spPr>
          <a:xfrm>
            <a:off x="5974172" y="3215722"/>
            <a:ext cx="468000" cy="468000"/>
          </a:xfrm>
          <a:prstGeom prst="ellipse">
            <a:avLst/>
          </a:prstGeom>
          <a:solidFill>
            <a:srgbClr val="FFFF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楕円 34">
            <a:extLst>
              <a:ext uri="{FF2B5EF4-FFF2-40B4-BE49-F238E27FC236}">
                <a16:creationId xmlns:a16="http://schemas.microsoft.com/office/drawing/2014/main" id="{38728665-E300-8735-E286-D39151F6EE79}"/>
              </a:ext>
            </a:extLst>
          </p:cNvPr>
          <p:cNvSpPr>
            <a:spLocks/>
          </p:cNvSpPr>
          <p:nvPr/>
        </p:nvSpPr>
        <p:spPr>
          <a:xfrm>
            <a:off x="7760255" y="3192915"/>
            <a:ext cx="702000" cy="702000"/>
          </a:xfrm>
          <a:prstGeom prst="ellipse">
            <a:avLst/>
          </a:prstGeom>
          <a:solidFill>
            <a:srgbClr val="FFFF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7" name="図 36">
            <a:extLst>
              <a:ext uri="{FF2B5EF4-FFF2-40B4-BE49-F238E27FC236}">
                <a16:creationId xmlns:a16="http://schemas.microsoft.com/office/drawing/2014/main" id="{59BC4797-B37C-BFB3-D220-AAE271C92840}"/>
              </a:ext>
            </a:extLst>
          </p:cNvPr>
          <p:cNvPicPr>
            <a:picLocks noChangeAspect="1"/>
          </p:cNvPicPr>
          <p:nvPr/>
        </p:nvPicPr>
        <p:blipFill>
          <a:blip r:embed="rId3"/>
          <a:stretch>
            <a:fillRect/>
          </a:stretch>
        </p:blipFill>
        <p:spPr>
          <a:xfrm>
            <a:off x="9497157" y="3091824"/>
            <a:ext cx="964800" cy="964800"/>
          </a:xfrm>
          <a:prstGeom prst="rect">
            <a:avLst/>
          </a:prstGeom>
        </p:spPr>
      </p:pic>
      <p:sp>
        <p:nvSpPr>
          <p:cNvPr id="38" name="テキスト ボックス 37">
            <a:extLst>
              <a:ext uri="{FF2B5EF4-FFF2-40B4-BE49-F238E27FC236}">
                <a16:creationId xmlns:a16="http://schemas.microsoft.com/office/drawing/2014/main" id="{1AE14AFA-C993-D96A-B4C2-46B32DE80A7A}"/>
              </a:ext>
            </a:extLst>
          </p:cNvPr>
          <p:cNvSpPr txBox="1"/>
          <p:nvPr/>
        </p:nvSpPr>
        <p:spPr>
          <a:xfrm>
            <a:off x="393171" y="5464070"/>
            <a:ext cx="1050618" cy="461664"/>
          </a:xfrm>
          <a:prstGeom prst="rect">
            <a:avLst/>
          </a:prstGeom>
          <a:noFill/>
          <a:ln w="19050">
            <a:noFill/>
          </a:ln>
        </p:spPr>
        <p:txBody>
          <a:bodyPr wrap="square">
            <a:spAutoFit/>
          </a:bodyPr>
          <a:lstStyle/>
          <a:p>
            <a:pPr algn="just"/>
            <a:r>
              <a:rPr lang="ja-JP" altLang="en-US" sz="2400" dirty="0">
                <a:solidFill>
                  <a:srgbClr val="000000"/>
                </a:solidFill>
                <a:latin typeface="游ゴシック Medium" panose="020B0500000000000000" pitchFamily="50" charset="-128"/>
                <a:ea typeface="游ゴシック Medium" panose="020B0500000000000000" pitchFamily="50" charset="-128"/>
              </a:rPr>
              <a:t>地球</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sp>
        <p:nvSpPr>
          <p:cNvPr id="39" name="テキスト ボックス 38">
            <a:extLst>
              <a:ext uri="{FF2B5EF4-FFF2-40B4-BE49-F238E27FC236}">
                <a16:creationId xmlns:a16="http://schemas.microsoft.com/office/drawing/2014/main" id="{7D6E50A9-58F9-AE33-79B1-CAEB58C63EE4}"/>
              </a:ext>
            </a:extLst>
          </p:cNvPr>
          <p:cNvSpPr txBox="1"/>
          <p:nvPr/>
        </p:nvSpPr>
        <p:spPr>
          <a:xfrm>
            <a:off x="566705" y="1788697"/>
            <a:ext cx="1794765" cy="461665"/>
          </a:xfrm>
          <a:prstGeom prst="rect">
            <a:avLst/>
          </a:prstGeom>
          <a:noFill/>
          <a:ln w="19050">
            <a:noFill/>
          </a:ln>
        </p:spPr>
        <p:txBody>
          <a:bodyPr wrap="square">
            <a:spAutoFit/>
          </a:bodyPr>
          <a:lstStyle/>
          <a:p>
            <a:pPr algn="just"/>
            <a:r>
              <a:rPr lang="ja-JP" altLang="en-US" sz="2400" dirty="0">
                <a:solidFill>
                  <a:srgbClr val="000000"/>
                </a:solidFill>
                <a:latin typeface="游ゴシック Medium" panose="020B0500000000000000" pitchFamily="50" charset="-128"/>
                <a:ea typeface="游ゴシック Medium" panose="020B0500000000000000" pitchFamily="50" charset="-128"/>
              </a:rPr>
              <a:t>予想</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cxnSp>
        <p:nvCxnSpPr>
          <p:cNvPr id="3" name="直線コネクタ 2">
            <a:extLst>
              <a:ext uri="{FF2B5EF4-FFF2-40B4-BE49-F238E27FC236}">
                <a16:creationId xmlns:a16="http://schemas.microsoft.com/office/drawing/2014/main" id="{B6F8255C-5974-6081-D534-EF2E9BC058E9}"/>
              </a:ext>
            </a:extLst>
          </p:cNvPr>
          <p:cNvCxnSpPr/>
          <p:nvPr/>
        </p:nvCxnSpPr>
        <p:spPr>
          <a:xfrm flipV="1">
            <a:off x="7301716" y="5798352"/>
            <a:ext cx="0" cy="369332"/>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 name="直線コネクタ 3">
            <a:extLst>
              <a:ext uri="{FF2B5EF4-FFF2-40B4-BE49-F238E27FC236}">
                <a16:creationId xmlns:a16="http://schemas.microsoft.com/office/drawing/2014/main" id="{D7888546-CF62-459C-F94D-7397F415B2FA}"/>
              </a:ext>
            </a:extLst>
          </p:cNvPr>
          <p:cNvCxnSpPr/>
          <p:nvPr/>
        </p:nvCxnSpPr>
        <p:spPr>
          <a:xfrm flipV="1">
            <a:off x="3718192" y="5798352"/>
            <a:ext cx="0" cy="369332"/>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035F4BF8-470C-9087-2CA6-72587A4EDAF1}"/>
              </a:ext>
            </a:extLst>
          </p:cNvPr>
          <p:cNvCxnSpPr/>
          <p:nvPr/>
        </p:nvCxnSpPr>
        <p:spPr>
          <a:xfrm>
            <a:off x="3714073" y="6167684"/>
            <a:ext cx="3600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3C980681-14A7-10C0-1DEA-9A711680C321}"/>
              </a:ext>
            </a:extLst>
          </p:cNvPr>
          <p:cNvCxnSpPr/>
          <p:nvPr/>
        </p:nvCxnSpPr>
        <p:spPr>
          <a:xfrm flipV="1">
            <a:off x="2842172" y="4695012"/>
            <a:ext cx="0" cy="369332"/>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FAE94BE0-40E0-4690-8F63-5FA7851F5ADC}"/>
              </a:ext>
            </a:extLst>
          </p:cNvPr>
          <p:cNvCxnSpPr/>
          <p:nvPr/>
        </p:nvCxnSpPr>
        <p:spPr>
          <a:xfrm>
            <a:off x="1054529" y="5082438"/>
            <a:ext cx="1800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FA91B384-A730-101D-8036-28AF09381383}"/>
              </a:ext>
            </a:extLst>
          </p:cNvPr>
          <p:cNvCxnSpPr/>
          <p:nvPr/>
        </p:nvCxnSpPr>
        <p:spPr>
          <a:xfrm flipV="1">
            <a:off x="4642172" y="4695012"/>
            <a:ext cx="0" cy="369332"/>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912EA130-85CC-FCCE-8498-13DB31E5B2D5}"/>
              </a:ext>
            </a:extLst>
          </p:cNvPr>
          <p:cNvCxnSpPr/>
          <p:nvPr/>
        </p:nvCxnSpPr>
        <p:spPr>
          <a:xfrm>
            <a:off x="2854529" y="5082438"/>
            <a:ext cx="1800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43F4FC7E-346B-29C4-75A7-36B5E57F15FA}"/>
              </a:ext>
            </a:extLst>
          </p:cNvPr>
          <p:cNvCxnSpPr/>
          <p:nvPr/>
        </p:nvCxnSpPr>
        <p:spPr>
          <a:xfrm flipV="1">
            <a:off x="6429815" y="4695012"/>
            <a:ext cx="0" cy="369332"/>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C690DAA0-492F-408A-0DA1-8C342A91FD2A}"/>
              </a:ext>
            </a:extLst>
          </p:cNvPr>
          <p:cNvCxnSpPr/>
          <p:nvPr/>
        </p:nvCxnSpPr>
        <p:spPr>
          <a:xfrm>
            <a:off x="4642172" y="5082438"/>
            <a:ext cx="1800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860760C2-5B72-514E-EC87-360FC5BF15B8}"/>
              </a:ext>
            </a:extLst>
          </p:cNvPr>
          <p:cNvCxnSpPr/>
          <p:nvPr/>
        </p:nvCxnSpPr>
        <p:spPr>
          <a:xfrm flipV="1">
            <a:off x="8229815" y="4695012"/>
            <a:ext cx="0" cy="369332"/>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EC62C4B8-96AC-2046-2610-042EAAD9B739}"/>
              </a:ext>
            </a:extLst>
          </p:cNvPr>
          <p:cNvCxnSpPr/>
          <p:nvPr/>
        </p:nvCxnSpPr>
        <p:spPr>
          <a:xfrm>
            <a:off x="6442172" y="5082438"/>
            <a:ext cx="1800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7F33D8FB-0922-9442-BE30-E348B463F10C}"/>
              </a:ext>
            </a:extLst>
          </p:cNvPr>
          <p:cNvCxnSpPr/>
          <p:nvPr/>
        </p:nvCxnSpPr>
        <p:spPr>
          <a:xfrm flipV="1">
            <a:off x="10889359" y="5798352"/>
            <a:ext cx="0" cy="369332"/>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8B55977E-1663-A406-9C80-0E457AC33DAD}"/>
              </a:ext>
            </a:extLst>
          </p:cNvPr>
          <p:cNvCxnSpPr/>
          <p:nvPr/>
        </p:nvCxnSpPr>
        <p:spPr>
          <a:xfrm>
            <a:off x="7301716" y="6167684"/>
            <a:ext cx="3600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33FB5A69-AE4A-AB89-30A2-6DE1316BB5AE}"/>
              </a:ext>
            </a:extLst>
          </p:cNvPr>
          <p:cNvSpPr txBox="1"/>
          <p:nvPr/>
        </p:nvSpPr>
        <p:spPr>
          <a:xfrm>
            <a:off x="1111916" y="2598194"/>
            <a:ext cx="2538279" cy="461665"/>
          </a:xfrm>
          <a:prstGeom prst="rect">
            <a:avLst/>
          </a:prstGeom>
          <a:noFill/>
          <a:ln w="19050">
            <a:noFill/>
          </a:ln>
        </p:spPr>
        <p:txBody>
          <a:bodyPr wrap="square">
            <a:spAutoFit/>
          </a:bodyPr>
          <a:lstStyle/>
          <a:p>
            <a:pPr algn="just"/>
            <a:r>
              <a:rPr lang="ja-JP" altLang="en-US" sz="2400" dirty="0">
                <a:solidFill>
                  <a:srgbClr val="000000"/>
                </a:solidFill>
                <a:latin typeface="游ゴシック Medium" panose="020B0500000000000000" pitchFamily="50" charset="-128"/>
                <a:ea typeface="游ゴシック Medium" panose="020B0500000000000000" pitchFamily="50" charset="-128"/>
              </a:rPr>
              <a:t>地球の　</a:t>
            </a:r>
            <a:r>
              <a:rPr lang="en-US" altLang="ja-JP" sz="2400" dirty="0">
                <a:solidFill>
                  <a:srgbClr val="000000"/>
                </a:solidFill>
                <a:latin typeface="游ゴシック Medium" panose="020B0500000000000000" pitchFamily="50" charset="-128"/>
                <a:ea typeface="游ゴシック Medium" panose="020B0500000000000000" pitchFamily="50" charset="-128"/>
              </a:rPr>
              <a:t>1</a:t>
            </a:r>
            <a:r>
              <a:rPr lang="ja-JP" altLang="en-US" sz="2400" dirty="0">
                <a:solidFill>
                  <a:srgbClr val="000000"/>
                </a:solidFill>
                <a:latin typeface="游ゴシック Medium" panose="020B0500000000000000" pitchFamily="50" charset="-128"/>
                <a:ea typeface="游ゴシック Medium" panose="020B0500000000000000" pitchFamily="50" charset="-128"/>
              </a:rPr>
              <a:t>／</a:t>
            </a:r>
            <a:r>
              <a:rPr lang="en-US" altLang="ja-JP" sz="2400" dirty="0">
                <a:solidFill>
                  <a:srgbClr val="000000"/>
                </a:solidFill>
                <a:latin typeface="游ゴシック Medium" panose="020B0500000000000000" pitchFamily="50" charset="-128"/>
                <a:ea typeface="游ゴシック Medium" panose="020B0500000000000000" pitchFamily="50" charset="-128"/>
              </a:rPr>
              <a:t>4</a:t>
            </a:r>
            <a:r>
              <a:rPr lang="ja-JP" altLang="en-US" sz="2400" dirty="0">
                <a:solidFill>
                  <a:srgbClr val="000000"/>
                </a:solidFill>
                <a:latin typeface="游ゴシック Medium" panose="020B0500000000000000" pitchFamily="50" charset="-128"/>
                <a:ea typeface="游ゴシック Medium" panose="020B0500000000000000" pitchFamily="50" charset="-128"/>
              </a:rPr>
              <a:t>倍</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sp>
        <p:nvSpPr>
          <p:cNvPr id="36" name="テキスト ボックス 35">
            <a:extLst>
              <a:ext uri="{FF2B5EF4-FFF2-40B4-BE49-F238E27FC236}">
                <a16:creationId xmlns:a16="http://schemas.microsoft.com/office/drawing/2014/main" id="{8A63A8CE-6B06-A637-E5F2-BE699E6F96C4}"/>
              </a:ext>
            </a:extLst>
          </p:cNvPr>
          <p:cNvSpPr txBox="1"/>
          <p:nvPr/>
        </p:nvSpPr>
        <p:spPr>
          <a:xfrm>
            <a:off x="918480" y="3838462"/>
            <a:ext cx="2676658" cy="461665"/>
          </a:xfrm>
          <a:prstGeom prst="rect">
            <a:avLst/>
          </a:prstGeom>
          <a:noFill/>
          <a:ln w="19050">
            <a:noFill/>
          </a:ln>
        </p:spPr>
        <p:txBody>
          <a:bodyPr wrap="square">
            <a:spAutoFit/>
          </a:bodyPr>
          <a:lstStyle/>
          <a:p>
            <a:pPr algn="just"/>
            <a:r>
              <a:rPr lang="ja-JP" altLang="en-US" sz="2400" dirty="0">
                <a:solidFill>
                  <a:srgbClr val="000000"/>
                </a:solidFill>
                <a:latin typeface="游ゴシック Medium" panose="020B0500000000000000" pitchFamily="50" charset="-128"/>
                <a:ea typeface="游ゴシック Medium" panose="020B0500000000000000" pitchFamily="50" charset="-128"/>
              </a:rPr>
              <a:t>月までの距離</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sp>
        <p:nvSpPr>
          <p:cNvPr id="41" name="テキスト ボックス 40">
            <a:extLst>
              <a:ext uri="{FF2B5EF4-FFF2-40B4-BE49-F238E27FC236}">
                <a16:creationId xmlns:a16="http://schemas.microsoft.com/office/drawing/2014/main" id="{2CC4C500-144E-B9FD-41D9-48776082689B}"/>
              </a:ext>
            </a:extLst>
          </p:cNvPr>
          <p:cNvSpPr txBox="1"/>
          <p:nvPr/>
        </p:nvSpPr>
        <p:spPr>
          <a:xfrm>
            <a:off x="2615294" y="4239144"/>
            <a:ext cx="897285" cy="461664"/>
          </a:xfrm>
          <a:prstGeom prst="rect">
            <a:avLst/>
          </a:prstGeom>
          <a:noFill/>
          <a:ln w="19050">
            <a:noFill/>
          </a:ln>
        </p:spPr>
        <p:txBody>
          <a:bodyPr wrap="square">
            <a:spAutoFit/>
          </a:bodyPr>
          <a:lstStyle/>
          <a:p>
            <a:pPr algn="just"/>
            <a:r>
              <a:rPr lang="en-US" altLang="ja-JP" sz="2400" dirty="0">
                <a:solidFill>
                  <a:srgbClr val="000000"/>
                </a:solidFill>
                <a:latin typeface="游ゴシック Medium" panose="020B0500000000000000" pitchFamily="50" charset="-128"/>
                <a:ea typeface="游ゴシック Medium" panose="020B0500000000000000" pitchFamily="50" charset="-128"/>
              </a:rPr>
              <a:t>5</a:t>
            </a:r>
            <a:r>
              <a:rPr lang="ja-JP" altLang="en-US" sz="2400" dirty="0">
                <a:solidFill>
                  <a:srgbClr val="000000"/>
                </a:solidFill>
                <a:latin typeface="游ゴシック Medium" panose="020B0500000000000000" pitchFamily="50" charset="-128"/>
                <a:ea typeface="游ゴシック Medium" panose="020B0500000000000000" pitchFamily="50" charset="-128"/>
              </a:rPr>
              <a:t>㎝</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sp>
        <p:nvSpPr>
          <p:cNvPr id="42" name="テキスト ボックス 41">
            <a:extLst>
              <a:ext uri="{FF2B5EF4-FFF2-40B4-BE49-F238E27FC236}">
                <a16:creationId xmlns:a16="http://schemas.microsoft.com/office/drawing/2014/main" id="{0E9A9AEB-943D-9531-C6E7-B48E089C3022}"/>
              </a:ext>
            </a:extLst>
          </p:cNvPr>
          <p:cNvSpPr txBox="1"/>
          <p:nvPr/>
        </p:nvSpPr>
        <p:spPr>
          <a:xfrm>
            <a:off x="3720133" y="2630160"/>
            <a:ext cx="1794765" cy="461665"/>
          </a:xfrm>
          <a:prstGeom prst="rect">
            <a:avLst/>
          </a:prstGeom>
          <a:noFill/>
          <a:ln w="19050">
            <a:noFill/>
          </a:ln>
        </p:spPr>
        <p:txBody>
          <a:bodyPr wrap="square">
            <a:spAutoFit/>
          </a:bodyPr>
          <a:lstStyle/>
          <a:p>
            <a:pPr algn="just"/>
            <a:r>
              <a:rPr lang="en-US" altLang="ja-JP" sz="2400" dirty="0">
                <a:solidFill>
                  <a:srgbClr val="000000"/>
                </a:solidFill>
                <a:latin typeface="游ゴシック Medium" panose="020B0500000000000000" pitchFamily="50" charset="-128"/>
                <a:ea typeface="游ゴシック Medium" panose="020B0500000000000000" pitchFamily="50" charset="-128"/>
              </a:rPr>
              <a:t>1</a:t>
            </a:r>
            <a:r>
              <a:rPr lang="ja-JP" altLang="en-US" sz="2400" dirty="0">
                <a:solidFill>
                  <a:srgbClr val="000000"/>
                </a:solidFill>
                <a:latin typeface="游ゴシック Medium" panose="020B0500000000000000" pitchFamily="50" charset="-128"/>
                <a:ea typeface="游ゴシック Medium" panose="020B0500000000000000" pitchFamily="50" charset="-128"/>
              </a:rPr>
              <a:t>／</a:t>
            </a:r>
            <a:r>
              <a:rPr lang="en-US" altLang="ja-JP" sz="2400" dirty="0">
                <a:solidFill>
                  <a:srgbClr val="000000"/>
                </a:solidFill>
                <a:latin typeface="游ゴシック Medium" panose="020B0500000000000000" pitchFamily="50" charset="-128"/>
                <a:ea typeface="游ゴシック Medium" panose="020B0500000000000000" pitchFamily="50" charset="-128"/>
              </a:rPr>
              <a:t>2</a:t>
            </a:r>
            <a:r>
              <a:rPr lang="ja-JP" altLang="en-US" sz="2400" dirty="0">
                <a:solidFill>
                  <a:srgbClr val="000000"/>
                </a:solidFill>
                <a:latin typeface="游ゴシック Medium" panose="020B0500000000000000" pitchFamily="50" charset="-128"/>
                <a:ea typeface="游ゴシック Medium" panose="020B0500000000000000" pitchFamily="50" charset="-128"/>
              </a:rPr>
              <a:t>倍</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sp>
        <p:nvSpPr>
          <p:cNvPr id="43" name="テキスト ボックス 42">
            <a:extLst>
              <a:ext uri="{FF2B5EF4-FFF2-40B4-BE49-F238E27FC236}">
                <a16:creationId xmlns:a16="http://schemas.microsoft.com/office/drawing/2014/main" id="{415A9F51-4524-3396-0344-5190E013C17D}"/>
              </a:ext>
            </a:extLst>
          </p:cNvPr>
          <p:cNvSpPr txBox="1"/>
          <p:nvPr/>
        </p:nvSpPr>
        <p:spPr>
          <a:xfrm>
            <a:off x="5351839" y="2630159"/>
            <a:ext cx="1862621" cy="461665"/>
          </a:xfrm>
          <a:prstGeom prst="rect">
            <a:avLst/>
          </a:prstGeom>
          <a:noFill/>
          <a:ln w="19050">
            <a:noFill/>
          </a:ln>
        </p:spPr>
        <p:txBody>
          <a:bodyPr wrap="square">
            <a:spAutoFit/>
          </a:bodyPr>
          <a:lstStyle/>
          <a:p>
            <a:pPr algn="just"/>
            <a:r>
              <a:rPr lang="ja-JP" altLang="en-US" sz="2400" dirty="0">
                <a:solidFill>
                  <a:srgbClr val="000000"/>
                </a:solidFill>
                <a:latin typeface="游ゴシック Medium" panose="020B0500000000000000" pitchFamily="50" charset="-128"/>
                <a:ea typeface="游ゴシック Medium" panose="020B0500000000000000" pitchFamily="50" charset="-128"/>
              </a:rPr>
              <a:t>地球と同じ</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sp>
        <p:nvSpPr>
          <p:cNvPr id="44" name="テキスト ボックス 43">
            <a:extLst>
              <a:ext uri="{FF2B5EF4-FFF2-40B4-BE49-F238E27FC236}">
                <a16:creationId xmlns:a16="http://schemas.microsoft.com/office/drawing/2014/main" id="{56C0C53B-90A9-2572-B7A3-EE04A0F76BF8}"/>
              </a:ext>
            </a:extLst>
          </p:cNvPr>
          <p:cNvSpPr txBox="1"/>
          <p:nvPr/>
        </p:nvSpPr>
        <p:spPr>
          <a:xfrm>
            <a:off x="7708338" y="2598193"/>
            <a:ext cx="1340482" cy="461665"/>
          </a:xfrm>
          <a:prstGeom prst="rect">
            <a:avLst/>
          </a:prstGeom>
          <a:noFill/>
          <a:ln w="19050">
            <a:noFill/>
          </a:ln>
        </p:spPr>
        <p:txBody>
          <a:bodyPr wrap="square">
            <a:spAutoFit/>
          </a:bodyPr>
          <a:lstStyle/>
          <a:p>
            <a:pPr algn="just"/>
            <a:r>
              <a:rPr lang="en-US" altLang="ja-JP" sz="2400" dirty="0">
                <a:solidFill>
                  <a:srgbClr val="000000"/>
                </a:solidFill>
                <a:latin typeface="游ゴシック Medium" panose="020B0500000000000000" pitchFamily="50" charset="-128"/>
                <a:ea typeface="游ゴシック Medium" panose="020B0500000000000000" pitchFamily="50" charset="-128"/>
              </a:rPr>
              <a:t>1.5</a:t>
            </a:r>
            <a:r>
              <a:rPr lang="ja-JP" altLang="en-US" sz="2400" dirty="0">
                <a:solidFill>
                  <a:srgbClr val="000000"/>
                </a:solidFill>
                <a:latin typeface="游ゴシック Medium" panose="020B0500000000000000" pitchFamily="50" charset="-128"/>
                <a:ea typeface="游ゴシック Medium" panose="020B0500000000000000" pitchFamily="50" charset="-128"/>
              </a:rPr>
              <a:t>倍</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sp>
        <p:nvSpPr>
          <p:cNvPr id="45" name="テキスト ボックス 44">
            <a:extLst>
              <a:ext uri="{FF2B5EF4-FFF2-40B4-BE49-F238E27FC236}">
                <a16:creationId xmlns:a16="http://schemas.microsoft.com/office/drawing/2014/main" id="{7E523F9A-4667-4147-0469-6B6A1BCDAD09}"/>
              </a:ext>
            </a:extLst>
          </p:cNvPr>
          <p:cNvSpPr txBox="1"/>
          <p:nvPr/>
        </p:nvSpPr>
        <p:spPr>
          <a:xfrm>
            <a:off x="9576706" y="2587113"/>
            <a:ext cx="1794765" cy="461665"/>
          </a:xfrm>
          <a:prstGeom prst="rect">
            <a:avLst/>
          </a:prstGeom>
          <a:noFill/>
          <a:ln w="19050">
            <a:noFill/>
          </a:ln>
        </p:spPr>
        <p:txBody>
          <a:bodyPr wrap="square">
            <a:spAutoFit/>
          </a:bodyPr>
          <a:lstStyle/>
          <a:p>
            <a:pPr algn="just"/>
            <a:r>
              <a:rPr lang="en-US" altLang="ja-JP" sz="2400" dirty="0">
                <a:solidFill>
                  <a:srgbClr val="000000"/>
                </a:solidFill>
                <a:latin typeface="游ゴシック Medium" panose="020B0500000000000000" pitchFamily="50" charset="-128"/>
                <a:ea typeface="游ゴシック Medium" panose="020B0500000000000000" pitchFamily="50" charset="-128"/>
              </a:rPr>
              <a:t>2</a:t>
            </a:r>
            <a:r>
              <a:rPr lang="ja-JP" altLang="en-US" sz="2400" dirty="0">
                <a:solidFill>
                  <a:srgbClr val="000000"/>
                </a:solidFill>
                <a:latin typeface="游ゴシック Medium" panose="020B0500000000000000" pitchFamily="50" charset="-128"/>
                <a:ea typeface="游ゴシック Medium" panose="020B0500000000000000" pitchFamily="50" charset="-128"/>
              </a:rPr>
              <a:t>倍</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sp>
        <p:nvSpPr>
          <p:cNvPr id="46" name="テキスト ボックス 45">
            <a:extLst>
              <a:ext uri="{FF2B5EF4-FFF2-40B4-BE49-F238E27FC236}">
                <a16:creationId xmlns:a16="http://schemas.microsoft.com/office/drawing/2014/main" id="{B8A57F5E-2D27-350F-62CD-C30214136EE4}"/>
              </a:ext>
            </a:extLst>
          </p:cNvPr>
          <p:cNvSpPr txBox="1"/>
          <p:nvPr/>
        </p:nvSpPr>
        <p:spPr>
          <a:xfrm>
            <a:off x="7894139" y="4338803"/>
            <a:ext cx="897285" cy="461664"/>
          </a:xfrm>
          <a:prstGeom prst="rect">
            <a:avLst/>
          </a:prstGeom>
          <a:noFill/>
          <a:ln w="19050">
            <a:noFill/>
          </a:ln>
        </p:spPr>
        <p:txBody>
          <a:bodyPr wrap="square">
            <a:spAutoFit/>
          </a:bodyPr>
          <a:lstStyle/>
          <a:p>
            <a:pPr algn="just"/>
            <a:r>
              <a:rPr lang="en-US" altLang="ja-JP" sz="2400" dirty="0">
                <a:solidFill>
                  <a:srgbClr val="000000"/>
                </a:solidFill>
                <a:latin typeface="游ゴシック Medium" panose="020B0500000000000000" pitchFamily="50" charset="-128"/>
                <a:ea typeface="游ゴシック Medium" panose="020B0500000000000000" pitchFamily="50" charset="-128"/>
              </a:rPr>
              <a:t>20</a:t>
            </a:r>
            <a:r>
              <a:rPr lang="ja-JP" altLang="en-US" sz="2400" dirty="0">
                <a:solidFill>
                  <a:srgbClr val="000000"/>
                </a:solidFill>
                <a:latin typeface="游ゴシック Medium" panose="020B0500000000000000" pitchFamily="50" charset="-128"/>
                <a:ea typeface="游ゴシック Medium" panose="020B0500000000000000" pitchFamily="50" charset="-128"/>
              </a:rPr>
              <a:t>㎝</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sp>
        <p:nvSpPr>
          <p:cNvPr id="47" name="テキスト ボックス 46">
            <a:extLst>
              <a:ext uri="{FF2B5EF4-FFF2-40B4-BE49-F238E27FC236}">
                <a16:creationId xmlns:a16="http://schemas.microsoft.com/office/drawing/2014/main" id="{651D2FCC-D778-C627-BF93-0961F0AF8E38}"/>
              </a:ext>
            </a:extLst>
          </p:cNvPr>
          <p:cNvSpPr txBox="1"/>
          <p:nvPr/>
        </p:nvSpPr>
        <p:spPr>
          <a:xfrm>
            <a:off x="4347367" y="4259709"/>
            <a:ext cx="897285" cy="461664"/>
          </a:xfrm>
          <a:prstGeom prst="rect">
            <a:avLst/>
          </a:prstGeom>
          <a:noFill/>
          <a:ln w="19050">
            <a:noFill/>
          </a:ln>
        </p:spPr>
        <p:txBody>
          <a:bodyPr wrap="square">
            <a:spAutoFit/>
          </a:bodyPr>
          <a:lstStyle/>
          <a:p>
            <a:pPr algn="just"/>
            <a:r>
              <a:rPr lang="en-US" altLang="ja-JP" sz="2400" dirty="0">
                <a:solidFill>
                  <a:srgbClr val="000000"/>
                </a:solidFill>
                <a:latin typeface="游ゴシック Medium" panose="020B0500000000000000" pitchFamily="50" charset="-128"/>
                <a:ea typeface="游ゴシック Medium" panose="020B0500000000000000" pitchFamily="50" charset="-128"/>
              </a:rPr>
              <a:t>10</a:t>
            </a:r>
            <a:r>
              <a:rPr lang="ja-JP" altLang="en-US" sz="2400" dirty="0">
                <a:solidFill>
                  <a:srgbClr val="000000"/>
                </a:solidFill>
                <a:latin typeface="游ゴシック Medium" panose="020B0500000000000000" pitchFamily="50" charset="-128"/>
                <a:ea typeface="游ゴシック Medium" panose="020B0500000000000000" pitchFamily="50" charset="-128"/>
              </a:rPr>
              <a:t>㎝</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sp>
        <p:nvSpPr>
          <p:cNvPr id="48" name="テキスト ボックス 47">
            <a:extLst>
              <a:ext uri="{FF2B5EF4-FFF2-40B4-BE49-F238E27FC236}">
                <a16:creationId xmlns:a16="http://schemas.microsoft.com/office/drawing/2014/main" id="{76F717BC-8E16-E897-8BDB-7EA97985B454}"/>
              </a:ext>
            </a:extLst>
          </p:cNvPr>
          <p:cNvSpPr txBox="1"/>
          <p:nvPr/>
        </p:nvSpPr>
        <p:spPr>
          <a:xfrm>
            <a:off x="6106497" y="4308984"/>
            <a:ext cx="897285" cy="461664"/>
          </a:xfrm>
          <a:prstGeom prst="rect">
            <a:avLst/>
          </a:prstGeom>
          <a:noFill/>
          <a:ln w="19050">
            <a:noFill/>
          </a:ln>
        </p:spPr>
        <p:txBody>
          <a:bodyPr wrap="square">
            <a:spAutoFit/>
          </a:bodyPr>
          <a:lstStyle/>
          <a:p>
            <a:pPr algn="just"/>
            <a:r>
              <a:rPr lang="en-US" altLang="ja-JP" sz="2400" dirty="0">
                <a:solidFill>
                  <a:srgbClr val="000000"/>
                </a:solidFill>
                <a:latin typeface="游ゴシック Medium" panose="020B0500000000000000" pitchFamily="50" charset="-128"/>
                <a:ea typeface="游ゴシック Medium" panose="020B0500000000000000" pitchFamily="50" charset="-128"/>
              </a:rPr>
              <a:t>15</a:t>
            </a:r>
            <a:r>
              <a:rPr lang="ja-JP" altLang="en-US" sz="2400" dirty="0">
                <a:solidFill>
                  <a:srgbClr val="000000"/>
                </a:solidFill>
                <a:latin typeface="游ゴシック Medium" panose="020B0500000000000000" pitchFamily="50" charset="-128"/>
                <a:ea typeface="游ゴシック Medium" panose="020B0500000000000000" pitchFamily="50" charset="-128"/>
              </a:rPr>
              <a:t>㎝</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sp>
        <p:nvSpPr>
          <p:cNvPr id="49" name="テキスト ボックス 48">
            <a:extLst>
              <a:ext uri="{FF2B5EF4-FFF2-40B4-BE49-F238E27FC236}">
                <a16:creationId xmlns:a16="http://schemas.microsoft.com/office/drawing/2014/main" id="{D2FA0A09-9AD4-D0DD-C7B5-04C08FCC5A95}"/>
              </a:ext>
            </a:extLst>
          </p:cNvPr>
          <p:cNvSpPr txBox="1"/>
          <p:nvPr/>
        </p:nvSpPr>
        <p:spPr>
          <a:xfrm>
            <a:off x="3401776" y="5336687"/>
            <a:ext cx="897285" cy="461664"/>
          </a:xfrm>
          <a:prstGeom prst="rect">
            <a:avLst/>
          </a:prstGeom>
          <a:noFill/>
          <a:ln w="19050">
            <a:noFill/>
          </a:ln>
        </p:spPr>
        <p:txBody>
          <a:bodyPr wrap="square">
            <a:spAutoFit/>
          </a:bodyPr>
          <a:lstStyle/>
          <a:p>
            <a:pPr algn="just"/>
            <a:r>
              <a:rPr lang="en-US" altLang="ja-JP" sz="2400" dirty="0">
                <a:solidFill>
                  <a:srgbClr val="000000"/>
                </a:solidFill>
                <a:latin typeface="游ゴシック Medium" panose="020B0500000000000000" pitchFamily="50" charset="-128"/>
                <a:ea typeface="游ゴシック Medium" panose="020B0500000000000000" pitchFamily="50" charset="-128"/>
              </a:rPr>
              <a:t>20</a:t>
            </a:r>
            <a:r>
              <a:rPr lang="ja-JP" altLang="en-US" sz="2400" dirty="0">
                <a:solidFill>
                  <a:srgbClr val="000000"/>
                </a:solidFill>
                <a:latin typeface="游ゴシック Medium" panose="020B0500000000000000" pitchFamily="50" charset="-128"/>
                <a:ea typeface="游ゴシック Medium" panose="020B0500000000000000" pitchFamily="50" charset="-128"/>
              </a:rPr>
              <a:t>㎝</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sp>
        <p:nvSpPr>
          <p:cNvPr id="51" name="テキスト ボックス 50">
            <a:extLst>
              <a:ext uri="{FF2B5EF4-FFF2-40B4-BE49-F238E27FC236}">
                <a16:creationId xmlns:a16="http://schemas.microsoft.com/office/drawing/2014/main" id="{D6CF0B47-EFA9-23FD-4B59-55D84B732671}"/>
              </a:ext>
            </a:extLst>
          </p:cNvPr>
          <p:cNvSpPr txBox="1"/>
          <p:nvPr/>
        </p:nvSpPr>
        <p:spPr>
          <a:xfrm>
            <a:off x="10478873" y="5346525"/>
            <a:ext cx="897285" cy="461664"/>
          </a:xfrm>
          <a:prstGeom prst="rect">
            <a:avLst/>
          </a:prstGeom>
          <a:noFill/>
          <a:ln w="19050">
            <a:noFill/>
          </a:ln>
        </p:spPr>
        <p:txBody>
          <a:bodyPr wrap="square">
            <a:spAutoFit/>
          </a:bodyPr>
          <a:lstStyle/>
          <a:p>
            <a:pPr algn="just"/>
            <a:r>
              <a:rPr lang="en-US" altLang="ja-JP" sz="2400" dirty="0">
                <a:solidFill>
                  <a:srgbClr val="000000"/>
                </a:solidFill>
                <a:latin typeface="游ゴシック Medium" panose="020B0500000000000000" pitchFamily="50" charset="-128"/>
                <a:ea typeface="游ゴシック Medium" panose="020B0500000000000000" pitchFamily="50" charset="-128"/>
              </a:rPr>
              <a:t>40</a:t>
            </a:r>
            <a:r>
              <a:rPr lang="ja-JP" altLang="en-US" sz="2400" dirty="0">
                <a:solidFill>
                  <a:srgbClr val="000000"/>
                </a:solidFill>
                <a:latin typeface="游ゴシック Medium" panose="020B0500000000000000" pitchFamily="50" charset="-128"/>
                <a:ea typeface="游ゴシック Medium" panose="020B0500000000000000" pitchFamily="50" charset="-128"/>
              </a:rPr>
              <a:t>㎝</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sp>
        <p:nvSpPr>
          <p:cNvPr id="52" name="テキスト ボックス 51">
            <a:extLst>
              <a:ext uri="{FF2B5EF4-FFF2-40B4-BE49-F238E27FC236}">
                <a16:creationId xmlns:a16="http://schemas.microsoft.com/office/drawing/2014/main" id="{31420CD6-726B-330B-A22F-08117388AE26}"/>
              </a:ext>
            </a:extLst>
          </p:cNvPr>
          <p:cNvSpPr txBox="1"/>
          <p:nvPr/>
        </p:nvSpPr>
        <p:spPr>
          <a:xfrm>
            <a:off x="6983468" y="5349844"/>
            <a:ext cx="897285" cy="461664"/>
          </a:xfrm>
          <a:prstGeom prst="rect">
            <a:avLst/>
          </a:prstGeom>
          <a:noFill/>
          <a:ln w="19050">
            <a:noFill/>
          </a:ln>
        </p:spPr>
        <p:txBody>
          <a:bodyPr wrap="square">
            <a:spAutoFit/>
          </a:bodyPr>
          <a:lstStyle/>
          <a:p>
            <a:pPr algn="just"/>
            <a:r>
              <a:rPr lang="en-US" altLang="ja-JP" sz="2400" dirty="0">
                <a:solidFill>
                  <a:srgbClr val="000000"/>
                </a:solidFill>
                <a:latin typeface="游ゴシック Medium" panose="020B0500000000000000" pitchFamily="50" charset="-128"/>
                <a:ea typeface="游ゴシック Medium" panose="020B0500000000000000" pitchFamily="50" charset="-128"/>
              </a:rPr>
              <a:t>30</a:t>
            </a:r>
            <a:r>
              <a:rPr lang="ja-JP" altLang="en-US" sz="2400" dirty="0">
                <a:solidFill>
                  <a:srgbClr val="000000"/>
                </a:solidFill>
                <a:latin typeface="游ゴシック Medium" panose="020B0500000000000000" pitchFamily="50" charset="-128"/>
                <a:ea typeface="游ゴシック Medium" panose="020B0500000000000000" pitchFamily="50" charset="-128"/>
              </a:rPr>
              <a:t>㎝</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cxnSp>
        <p:nvCxnSpPr>
          <p:cNvPr id="54" name="直線矢印コネクタ 53">
            <a:extLst>
              <a:ext uri="{FF2B5EF4-FFF2-40B4-BE49-F238E27FC236}">
                <a16:creationId xmlns:a16="http://schemas.microsoft.com/office/drawing/2014/main" id="{DC7B26A1-BB90-23E7-2395-286D44B311B1}"/>
              </a:ext>
            </a:extLst>
          </p:cNvPr>
          <p:cNvCxnSpPr/>
          <p:nvPr/>
        </p:nvCxnSpPr>
        <p:spPr>
          <a:xfrm>
            <a:off x="11186120" y="6167684"/>
            <a:ext cx="494270"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B145A6EC-420D-282B-2749-02857E4D205B}"/>
              </a:ext>
            </a:extLst>
          </p:cNvPr>
          <p:cNvSpPr txBox="1"/>
          <p:nvPr/>
        </p:nvSpPr>
        <p:spPr>
          <a:xfrm>
            <a:off x="918480" y="2193517"/>
            <a:ext cx="1794765" cy="461665"/>
          </a:xfrm>
          <a:prstGeom prst="rect">
            <a:avLst/>
          </a:prstGeom>
          <a:noFill/>
          <a:ln w="19050">
            <a:noFill/>
          </a:ln>
        </p:spPr>
        <p:txBody>
          <a:bodyPr wrap="square">
            <a:spAutoFit/>
          </a:bodyPr>
          <a:lstStyle/>
          <a:p>
            <a:pPr algn="just"/>
            <a:r>
              <a:rPr lang="ja-JP" altLang="en-US" sz="2400" dirty="0">
                <a:solidFill>
                  <a:srgbClr val="000000"/>
                </a:solidFill>
                <a:latin typeface="游ゴシック Medium" panose="020B0500000000000000" pitchFamily="50" charset="-128"/>
                <a:ea typeface="游ゴシック Medium" panose="020B0500000000000000" pitchFamily="50" charset="-128"/>
              </a:rPr>
              <a:t>月の大きさ</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sp>
        <p:nvSpPr>
          <p:cNvPr id="6" name="テキスト ボックス 5">
            <a:extLst>
              <a:ext uri="{FF2B5EF4-FFF2-40B4-BE49-F238E27FC236}">
                <a16:creationId xmlns:a16="http://schemas.microsoft.com/office/drawing/2014/main" id="{893A0E20-CA5B-5FA5-A996-7840576D7B71}"/>
              </a:ext>
            </a:extLst>
          </p:cNvPr>
          <p:cNvSpPr txBox="1"/>
          <p:nvPr/>
        </p:nvSpPr>
        <p:spPr>
          <a:xfrm>
            <a:off x="5761458" y="1127236"/>
            <a:ext cx="6354502" cy="1200329"/>
          </a:xfrm>
          <a:prstGeom prst="rect">
            <a:avLst/>
          </a:prstGeom>
          <a:solidFill>
            <a:schemeClr val="accent2">
              <a:lumMod val="20000"/>
              <a:lumOff val="80000"/>
            </a:schemeClr>
          </a:solidFill>
          <a:ln w="92075">
            <a:solidFill>
              <a:srgbClr val="FF0000"/>
            </a:solidFill>
          </a:ln>
        </p:spPr>
        <p:txBody>
          <a:bodyPr wrap="square" rtlCol="0">
            <a:spAutoFit/>
          </a:bodyPr>
          <a:lstStyle/>
          <a:p>
            <a:r>
              <a:rPr kumimoji="1" lang="ja-JP" altLang="en-US" sz="3600" dirty="0"/>
              <a:t>イメージです。ワークシートに書く　ペアで交流</a:t>
            </a:r>
          </a:p>
        </p:txBody>
      </p:sp>
      <p:sp>
        <p:nvSpPr>
          <p:cNvPr id="2" name="テキスト ボックス 1">
            <a:extLst>
              <a:ext uri="{FF2B5EF4-FFF2-40B4-BE49-F238E27FC236}">
                <a16:creationId xmlns:a16="http://schemas.microsoft.com/office/drawing/2014/main" id="{C2A7DCB7-07B7-DF81-8A5F-F976D9A114F9}"/>
              </a:ext>
            </a:extLst>
          </p:cNvPr>
          <p:cNvSpPr txBox="1"/>
          <p:nvPr/>
        </p:nvSpPr>
        <p:spPr>
          <a:xfrm>
            <a:off x="10058107" y="4017441"/>
            <a:ext cx="2133893" cy="830997"/>
          </a:xfrm>
          <a:prstGeom prst="rect">
            <a:avLst/>
          </a:prstGeom>
          <a:noFill/>
          <a:ln w="19050">
            <a:noFill/>
          </a:ln>
        </p:spPr>
        <p:txBody>
          <a:bodyPr wrap="square">
            <a:spAutoFit/>
          </a:bodyPr>
          <a:lstStyle/>
          <a:p>
            <a:pPr algn="just"/>
            <a:r>
              <a:rPr lang="ja-JP" altLang="en-US" sz="2400" dirty="0">
                <a:solidFill>
                  <a:srgbClr val="000000"/>
                </a:solidFill>
                <a:latin typeface="游ゴシック Medium" panose="020B0500000000000000" pitchFamily="50" charset="-128"/>
                <a:ea typeface="游ゴシック Medium" panose="020B0500000000000000" pitchFamily="50" charset="-128"/>
              </a:rPr>
              <a:t>簡単な問題はペアで行う</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sp>
        <p:nvSpPr>
          <p:cNvPr id="8" name="矢印: 下 7">
            <a:extLst>
              <a:ext uri="{FF2B5EF4-FFF2-40B4-BE49-F238E27FC236}">
                <a16:creationId xmlns:a16="http://schemas.microsoft.com/office/drawing/2014/main" id="{1A2ADA6F-7243-1AA6-956E-FA8D2DA95361}"/>
              </a:ext>
            </a:extLst>
          </p:cNvPr>
          <p:cNvSpPr/>
          <p:nvPr/>
        </p:nvSpPr>
        <p:spPr>
          <a:xfrm rot="10281814">
            <a:off x="11013082" y="2420065"/>
            <a:ext cx="372410" cy="151138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cxnSp>
        <p:nvCxnSpPr>
          <p:cNvPr id="12" name="直線コネクタ 11">
            <a:extLst>
              <a:ext uri="{FF2B5EF4-FFF2-40B4-BE49-F238E27FC236}">
                <a16:creationId xmlns:a16="http://schemas.microsoft.com/office/drawing/2014/main" id="{F41DC478-19DB-0E3E-117D-B7E3F438FE7E}"/>
              </a:ext>
            </a:extLst>
          </p:cNvPr>
          <p:cNvCxnSpPr/>
          <p:nvPr/>
        </p:nvCxnSpPr>
        <p:spPr>
          <a:xfrm flipV="1">
            <a:off x="7301716" y="5798352"/>
            <a:ext cx="0" cy="369332"/>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8498EF4B-A2BB-D055-44B7-2B0C16736670}"/>
              </a:ext>
            </a:extLst>
          </p:cNvPr>
          <p:cNvCxnSpPr/>
          <p:nvPr/>
        </p:nvCxnSpPr>
        <p:spPr>
          <a:xfrm flipV="1">
            <a:off x="5500663" y="5780258"/>
            <a:ext cx="0" cy="369332"/>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C6C57EDA-FC64-24F1-F9D5-941C7601BCC1}"/>
              </a:ext>
            </a:extLst>
          </p:cNvPr>
          <p:cNvSpPr txBox="1"/>
          <p:nvPr/>
        </p:nvSpPr>
        <p:spPr>
          <a:xfrm>
            <a:off x="5164987" y="5424049"/>
            <a:ext cx="897285" cy="461664"/>
          </a:xfrm>
          <a:prstGeom prst="rect">
            <a:avLst/>
          </a:prstGeom>
          <a:noFill/>
          <a:ln w="19050">
            <a:noFill/>
          </a:ln>
        </p:spPr>
        <p:txBody>
          <a:bodyPr wrap="square">
            <a:spAutoFit/>
          </a:bodyPr>
          <a:lstStyle/>
          <a:p>
            <a:pPr algn="just"/>
            <a:r>
              <a:rPr lang="en-US" altLang="ja-JP" sz="2400" dirty="0">
                <a:solidFill>
                  <a:srgbClr val="000000"/>
                </a:solidFill>
                <a:latin typeface="游ゴシック Medium" panose="020B0500000000000000" pitchFamily="50" charset="-128"/>
                <a:ea typeface="游ゴシック Medium" panose="020B0500000000000000" pitchFamily="50" charset="-128"/>
              </a:rPr>
              <a:t>25</a:t>
            </a:r>
            <a:r>
              <a:rPr lang="ja-JP" altLang="en-US" sz="2400" dirty="0">
                <a:solidFill>
                  <a:srgbClr val="000000"/>
                </a:solidFill>
                <a:latin typeface="游ゴシック Medium" panose="020B0500000000000000" pitchFamily="50" charset="-128"/>
                <a:ea typeface="游ゴシック Medium" panose="020B0500000000000000" pitchFamily="50" charset="-128"/>
              </a:rPr>
              <a:t>㎝</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cxnSp>
        <p:nvCxnSpPr>
          <p:cNvPr id="25" name="直線コネクタ 24">
            <a:extLst>
              <a:ext uri="{FF2B5EF4-FFF2-40B4-BE49-F238E27FC236}">
                <a16:creationId xmlns:a16="http://schemas.microsoft.com/office/drawing/2014/main" id="{A8BDCB25-A8C8-7BBE-C172-FE70F50F6B22}"/>
              </a:ext>
            </a:extLst>
          </p:cNvPr>
          <p:cNvCxnSpPr/>
          <p:nvPr/>
        </p:nvCxnSpPr>
        <p:spPr>
          <a:xfrm flipV="1">
            <a:off x="9116078" y="5769178"/>
            <a:ext cx="0" cy="369332"/>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0599D445-1C3C-2BF8-F254-6F18D891F5F0}"/>
              </a:ext>
            </a:extLst>
          </p:cNvPr>
          <p:cNvSpPr txBox="1"/>
          <p:nvPr/>
        </p:nvSpPr>
        <p:spPr>
          <a:xfrm>
            <a:off x="8780402" y="5412969"/>
            <a:ext cx="897285" cy="461664"/>
          </a:xfrm>
          <a:prstGeom prst="rect">
            <a:avLst/>
          </a:prstGeom>
          <a:noFill/>
          <a:ln w="19050">
            <a:noFill/>
          </a:ln>
        </p:spPr>
        <p:txBody>
          <a:bodyPr wrap="square">
            <a:spAutoFit/>
          </a:bodyPr>
          <a:lstStyle/>
          <a:p>
            <a:pPr algn="just"/>
            <a:r>
              <a:rPr lang="en-US" altLang="ja-JP" sz="2400" dirty="0">
                <a:solidFill>
                  <a:srgbClr val="000000"/>
                </a:solidFill>
                <a:latin typeface="游ゴシック Medium" panose="020B0500000000000000" pitchFamily="50" charset="-128"/>
                <a:ea typeface="游ゴシック Medium" panose="020B0500000000000000" pitchFamily="50" charset="-128"/>
              </a:rPr>
              <a:t>35</a:t>
            </a:r>
            <a:r>
              <a:rPr lang="ja-JP" altLang="en-US" sz="2400" dirty="0">
                <a:solidFill>
                  <a:srgbClr val="000000"/>
                </a:solidFill>
                <a:latin typeface="游ゴシック Medium" panose="020B0500000000000000" pitchFamily="50" charset="-128"/>
                <a:ea typeface="游ゴシック Medium" panose="020B0500000000000000" pitchFamily="50" charset="-128"/>
              </a:rPr>
              <a:t>㎝</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84916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ppt_x"/>
                                          </p:val>
                                        </p:tav>
                                        <p:tav tm="100000">
                                          <p:val>
                                            <p:strVal val="#ppt_x"/>
                                          </p:val>
                                        </p:tav>
                                      </p:tavLst>
                                    </p:anim>
                                    <p:anim calcmode="lin" valueType="num">
                                      <p:cBhvr additive="base">
                                        <p:cTn id="26" dur="500" fill="hold"/>
                                        <p:tgtEl>
                                          <p:spTgt spid="4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500" fill="hold"/>
                                        <p:tgtEl>
                                          <p:spTgt spid="43"/>
                                        </p:tgtEl>
                                        <p:attrNameLst>
                                          <p:attrName>ppt_x</p:attrName>
                                        </p:attrNameLst>
                                      </p:cBhvr>
                                      <p:tavLst>
                                        <p:tav tm="0">
                                          <p:val>
                                            <p:strVal val="#ppt_x"/>
                                          </p:val>
                                        </p:tav>
                                        <p:tav tm="100000">
                                          <p:val>
                                            <p:strVal val="#ppt_x"/>
                                          </p:val>
                                        </p:tav>
                                      </p:tavLst>
                                    </p:anim>
                                    <p:anim calcmode="lin" valueType="num">
                                      <p:cBhvr additive="base">
                                        <p:cTn id="30" dur="500" fill="hold"/>
                                        <p:tgtEl>
                                          <p:spTgt spid="4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additive="base">
                                        <p:cTn id="33" dur="500" fill="hold"/>
                                        <p:tgtEl>
                                          <p:spTgt spid="44"/>
                                        </p:tgtEl>
                                        <p:attrNameLst>
                                          <p:attrName>ppt_x</p:attrName>
                                        </p:attrNameLst>
                                      </p:cBhvr>
                                      <p:tavLst>
                                        <p:tav tm="0">
                                          <p:val>
                                            <p:strVal val="#ppt_x"/>
                                          </p:val>
                                        </p:tav>
                                        <p:tav tm="100000">
                                          <p:val>
                                            <p:strVal val="#ppt_x"/>
                                          </p:val>
                                        </p:tav>
                                      </p:tavLst>
                                    </p:anim>
                                    <p:anim calcmode="lin" valueType="num">
                                      <p:cBhvr additive="base">
                                        <p:cTn id="34" dur="500" fill="hold"/>
                                        <p:tgtEl>
                                          <p:spTgt spid="4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fill="hold"/>
                                        <p:tgtEl>
                                          <p:spTgt spid="45"/>
                                        </p:tgtEl>
                                        <p:attrNameLst>
                                          <p:attrName>ppt_x</p:attrName>
                                        </p:attrNameLst>
                                      </p:cBhvr>
                                      <p:tavLst>
                                        <p:tav tm="0">
                                          <p:val>
                                            <p:strVal val="#ppt_x"/>
                                          </p:val>
                                        </p:tav>
                                        <p:tav tm="100000">
                                          <p:val>
                                            <p:strVal val="#ppt_x"/>
                                          </p:val>
                                        </p:tav>
                                      </p:tavLst>
                                    </p:anim>
                                    <p:anim calcmode="lin" valueType="num">
                                      <p:cBhvr additive="base">
                                        <p:cTn id="38" dur="500" fill="hold"/>
                                        <p:tgtEl>
                                          <p:spTgt spid="4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additive="base">
                                        <p:cTn id="53" dur="500" fill="hold"/>
                                        <p:tgtEl>
                                          <p:spTgt spid="35"/>
                                        </p:tgtEl>
                                        <p:attrNameLst>
                                          <p:attrName>ppt_x</p:attrName>
                                        </p:attrNameLst>
                                      </p:cBhvr>
                                      <p:tavLst>
                                        <p:tav tm="0">
                                          <p:val>
                                            <p:strVal val="#ppt_x"/>
                                          </p:val>
                                        </p:tav>
                                        <p:tav tm="100000">
                                          <p:val>
                                            <p:strVal val="#ppt_x"/>
                                          </p:val>
                                        </p:tav>
                                      </p:tavLst>
                                    </p:anim>
                                    <p:anim calcmode="lin" valueType="num">
                                      <p:cBhvr additive="base">
                                        <p:cTn id="54" dur="500" fill="hold"/>
                                        <p:tgtEl>
                                          <p:spTgt spid="35"/>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500" fill="hold"/>
                                        <p:tgtEl>
                                          <p:spTgt spid="37"/>
                                        </p:tgtEl>
                                        <p:attrNameLst>
                                          <p:attrName>ppt_x</p:attrName>
                                        </p:attrNameLst>
                                      </p:cBhvr>
                                      <p:tavLst>
                                        <p:tav tm="0">
                                          <p:val>
                                            <p:strVal val="#ppt_x"/>
                                          </p:val>
                                        </p:tav>
                                        <p:tav tm="100000">
                                          <p:val>
                                            <p:strVal val="#ppt_x"/>
                                          </p:val>
                                        </p:tav>
                                      </p:tavLst>
                                    </p:anim>
                                    <p:anim calcmode="lin" valueType="num">
                                      <p:cBhvr additive="base">
                                        <p:cTn id="5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additive="base">
                                        <p:cTn id="63" dur="500" fill="hold"/>
                                        <p:tgtEl>
                                          <p:spTgt spid="36"/>
                                        </p:tgtEl>
                                        <p:attrNameLst>
                                          <p:attrName>ppt_x</p:attrName>
                                        </p:attrNameLst>
                                      </p:cBhvr>
                                      <p:tavLst>
                                        <p:tav tm="0">
                                          <p:val>
                                            <p:strVal val="#ppt_x"/>
                                          </p:val>
                                        </p:tav>
                                        <p:tav tm="100000">
                                          <p:val>
                                            <p:strVal val="#ppt_x"/>
                                          </p:val>
                                        </p:tav>
                                      </p:tavLst>
                                    </p:anim>
                                    <p:anim calcmode="lin" valueType="num">
                                      <p:cBhvr additive="base">
                                        <p:cTn id="64" dur="500" fill="hold"/>
                                        <p:tgtEl>
                                          <p:spTgt spid="36"/>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additive="base">
                                        <p:cTn id="71" dur="500" fill="hold"/>
                                        <p:tgtEl>
                                          <p:spTgt spid="13"/>
                                        </p:tgtEl>
                                        <p:attrNameLst>
                                          <p:attrName>ppt_x</p:attrName>
                                        </p:attrNameLst>
                                      </p:cBhvr>
                                      <p:tavLst>
                                        <p:tav tm="0">
                                          <p:val>
                                            <p:strVal val="#ppt_x"/>
                                          </p:val>
                                        </p:tav>
                                        <p:tav tm="100000">
                                          <p:val>
                                            <p:strVal val="#ppt_x"/>
                                          </p:val>
                                        </p:tav>
                                      </p:tavLst>
                                    </p:anim>
                                    <p:anim calcmode="lin" valueType="num">
                                      <p:cBhvr additive="base">
                                        <p:cTn id="72" dur="500" fill="hold"/>
                                        <p:tgtEl>
                                          <p:spTgt spid="13"/>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additive="base">
                                        <p:cTn id="75" dur="500" fill="hold"/>
                                        <p:tgtEl>
                                          <p:spTgt spid="17"/>
                                        </p:tgtEl>
                                        <p:attrNameLst>
                                          <p:attrName>ppt_x</p:attrName>
                                        </p:attrNameLst>
                                      </p:cBhvr>
                                      <p:tavLst>
                                        <p:tav tm="0">
                                          <p:val>
                                            <p:strVal val="#ppt_x"/>
                                          </p:val>
                                        </p:tav>
                                        <p:tav tm="100000">
                                          <p:val>
                                            <p:strVal val="#ppt_x"/>
                                          </p:val>
                                        </p:tav>
                                      </p:tavLst>
                                    </p:anim>
                                    <p:anim calcmode="lin" valueType="num">
                                      <p:cBhvr additive="base">
                                        <p:cTn id="76" dur="500" fill="hold"/>
                                        <p:tgtEl>
                                          <p:spTgt spid="17"/>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additive="base">
                                        <p:cTn id="79" dur="500" fill="hold"/>
                                        <p:tgtEl>
                                          <p:spTgt spid="41"/>
                                        </p:tgtEl>
                                        <p:attrNameLst>
                                          <p:attrName>ppt_x</p:attrName>
                                        </p:attrNameLst>
                                      </p:cBhvr>
                                      <p:tavLst>
                                        <p:tav tm="0">
                                          <p:val>
                                            <p:strVal val="#ppt_x"/>
                                          </p:val>
                                        </p:tav>
                                        <p:tav tm="100000">
                                          <p:val>
                                            <p:strVal val="#ppt_x"/>
                                          </p:val>
                                        </p:tav>
                                      </p:tavLst>
                                    </p:anim>
                                    <p:anim calcmode="lin" valueType="num">
                                      <p:cBhvr additive="base">
                                        <p:cTn id="80" dur="500" fill="hold"/>
                                        <p:tgtEl>
                                          <p:spTgt spid="41"/>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anim calcmode="lin" valueType="num">
                                      <p:cBhvr additive="base">
                                        <p:cTn id="83" dur="500" fill="hold"/>
                                        <p:tgtEl>
                                          <p:spTgt spid="47"/>
                                        </p:tgtEl>
                                        <p:attrNameLst>
                                          <p:attrName>ppt_x</p:attrName>
                                        </p:attrNameLst>
                                      </p:cBhvr>
                                      <p:tavLst>
                                        <p:tav tm="0">
                                          <p:val>
                                            <p:strVal val="#ppt_x"/>
                                          </p:val>
                                        </p:tav>
                                        <p:tav tm="100000">
                                          <p:val>
                                            <p:strVal val="#ppt_x"/>
                                          </p:val>
                                        </p:tav>
                                      </p:tavLst>
                                    </p:anim>
                                    <p:anim calcmode="lin" valueType="num">
                                      <p:cBhvr additive="base">
                                        <p:cTn id="84" dur="500" fill="hold"/>
                                        <p:tgtEl>
                                          <p:spTgt spid="47"/>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additive="base">
                                        <p:cTn id="87" dur="500" fill="hold"/>
                                        <p:tgtEl>
                                          <p:spTgt spid="16"/>
                                        </p:tgtEl>
                                        <p:attrNameLst>
                                          <p:attrName>ppt_x</p:attrName>
                                        </p:attrNameLst>
                                      </p:cBhvr>
                                      <p:tavLst>
                                        <p:tav tm="0">
                                          <p:val>
                                            <p:strVal val="#ppt_x"/>
                                          </p:val>
                                        </p:tav>
                                        <p:tav tm="100000">
                                          <p:val>
                                            <p:strVal val="#ppt_x"/>
                                          </p:val>
                                        </p:tav>
                                      </p:tavLst>
                                    </p:anim>
                                    <p:anim calcmode="lin" valueType="num">
                                      <p:cBhvr additive="base">
                                        <p:cTn id="88" dur="500" fill="hold"/>
                                        <p:tgtEl>
                                          <p:spTgt spid="16"/>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19"/>
                                        </p:tgtEl>
                                        <p:attrNameLst>
                                          <p:attrName>style.visibility</p:attrName>
                                        </p:attrNameLst>
                                      </p:cBhvr>
                                      <p:to>
                                        <p:strVal val="visible"/>
                                      </p:to>
                                    </p:set>
                                    <p:anim calcmode="lin" valueType="num">
                                      <p:cBhvr additive="base">
                                        <p:cTn id="91" dur="500" fill="hold"/>
                                        <p:tgtEl>
                                          <p:spTgt spid="19"/>
                                        </p:tgtEl>
                                        <p:attrNameLst>
                                          <p:attrName>ppt_x</p:attrName>
                                        </p:attrNameLst>
                                      </p:cBhvr>
                                      <p:tavLst>
                                        <p:tav tm="0">
                                          <p:val>
                                            <p:strVal val="#ppt_x"/>
                                          </p:val>
                                        </p:tav>
                                        <p:tav tm="100000">
                                          <p:val>
                                            <p:strVal val="#ppt_x"/>
                                          </p:val>
                                        </p:tav>
                                      </p:tavLst>
                                    </p:anim>
                                    <p:anim calcmode="lin" valueType="num">
                                      <p:cBhvr additive="base">
                                        <p:cTn id="92" dur="500" fill="hold"/>
                                        <p:tgtEl>
                                          <p:spTgt spid="19"/>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18"/>
                                        </p:tgtEl>
                                        <p:attrNameLst>
                                          <p:attrName>style.visibility</p:attrName>
                                        </p:attrNameLst>
                                      </p:cBhvr>
                                      <p:to>
                                        <p:strVal val="visible"/>
                                      </p:to>
                                    </p:set>
                                    <p:anim calcmode="lin" valueType="num">
                                      <p:cBhvr additive="base">
                                        <p:cTn id="95" dur="500" fill="hold"/>
                                        <p:tgtEl>
                                          <p:spTgt spid="18"/>
                                        </p:tgtEl>
                                        <p:attrNameLst>
                                          <p:attrName>ppt_x</p:attrName>
                                        </p:attrNameLst>
                                      </p:cBhvr>
                                      <p:tavLst>
                                        <p:tav tm="0">
                                          <p:val>
                                            <p:strVal val="#ppt_x"/>
                                          </p:val>
                                        </p:tav>
                                        <p:tav tm="100000">
                                          <p:val>
                                            <p:strVal val="#ppt_x"/>
                                          </p:val>
                                        </p:tav>
                                      </p:tavLst>
                                    </p:anim>
                                    <p:anim calcmode="lin" valueType="num">
                                      <p:cBhvr additive="base">
                                        <p:cTn id="96" dur="500" fill="hold"/>
                                        <p:tgtEl>
                                          <p:spTgt spid="18"/>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48"/>
                                        </p:tgtEl>
                                        <p:attrNameLst>
                                          <p:attrName>style.visibility</p:attrName>
                                        </p:attrNameLst>
                                      </p:cBhvr>
                                      <p:to>
                                        <p:strVal val="visible"/>
                                      </p:to>
                                    </p:set>
                                    <p:anim calcmode="lin" valueType="num">
                                      <p:cBhvr additive="base">
                                        <p:cTn id="99" dur="500" fill="hold"/>
                                        <p:tgtEl>
                                          <p:spTgt spid="48"/>
                                        </p:tgtEl>
                                        <p:attrNameLst>
                                          <p:attrName>ppt_x</p:attrName>
                                        </p:attrNameLst>
                                      </p:cBhvr>
                                      <p:tavLst>
                                        <p:tav tm="0">
                                          <p:val>
                                            <p:strVal val="#ppt_x"/>
                                          </p:val>
                                        </p:tav>
                                        <p:tav tm="100000">
                                          <p:val>
                                            <p:strVal val="#ppt_x"/>
                                          </p:val>
                                        </p:tav>
                                      </p:tavLst>
                                    </p:anim>
                                    <p:anim calcmode="lin" valueType="num">
                                      <p:cBhvr additive="base">
                                        <p:cTn id="100" dur="500" fill="hold"/>
                                        <p:tgtEl>
                                          <p:spTgt spid="48"/>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21"/>
                                        </p:tgtEl>
                                        <p:attrNameLst>
                                          <p:attrName>style.visibility</p:attrName>
                                        </p:attrNameLst>
                                      </p:cBhvr>
                                      <p:to>
                                        <p:strVal val="visible"/>
                                      </p:to>
                                    </p:set>
                                    <p:anim calcmode="lin" valueType="num">
                                      <p:cBhvr additive="base">
                                        <p:cTn id="103" dur="500" fill="hold"/>
                                        <p:tgtEl>
                                          <p:spTgt spid="21"/>
                                        </p:tgtEl>
                                        <p:attrNameLst>
                                          <p:attrName>ppt_x</p:attrName>
                                        </p:attrNameLst>
                                      </p:cBhvr>
                                      <p:tavLst>
                                        <p:tav tm="0">
                                          <p:val>
                                            <p:strVal val="#ppt_x"/>
                                          </p:val>
                                        </p:tav>
                                        <p:tav tm="100000">
                                          <p:val>
                                            <p:strVal val="#ppt_x"/>
                                          </p:val>
                                        </p:tav>
                                      </p:tavLst>
                                    </p:anim>
                                    <p:anim calcmode="lin" valueType="num">
                                      <p:cBhvr additive="base">
                                        <p:cTn id="104" dur="500" fill="hold"/>
                                        <p:tgtEl>
                                          <p:spTgt spid="21"/>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46"/>
                                        </p:tgtEl>
                                        <p:attrNameLst>
                                          <p:attrName>style.visibility</p:attrName>
                                        </p:attrNameLst>
                                      </p:cBhvr>
                                      <p:to>
                                        <p:strVal val="visible"/>
                                      </p:to>
                                    </p:set>
                                    <p:anim calcmode="lin" valueType="num">
                                      <p:cBhvr additive="base">
                                        <p:cTn id="107" dur="500" fill="hold"/>
                                        <p:tgtEl>
                                          <p:spTgt spid="46"/>
                                        </p:tgtEl>
                                        <p:attrNameLst>
                                          <p:attrName>ppt_x</p:attrName>
                                        </p:attrNameLst>
                                      </p:cBhvr>
                                      <p:tavLst>
                                        <p:tav tm="0">
                                          <p:val>
                                            <p:strVal val="#ppt_x"/>
                                          </p:val>
                                        </p:tav>
                                        <p:tav tm="100000">
                                          <p:val>
                                            <p:strVal val="#ppt_x"/>
                                          </p:val>
                                        </p:tav>
                                      </p:tavLst>
                                    </p:anim>
                                    <p:anim calcmode="lin" valueType="num">
                                      <p:cBhvr additive="base">
                                        <p:cTn id="108" dur="500" fill="hold"/>
                                        <p:tgtEl>
                                          <p:spTgt spid="46"/>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22"/>
                                        </p:tgtEl>
                                        <p:attrNameLst>
                                          <p:attrName>style.visibility</p:attrName>
                                        </p:attrNameLst>
                                      </p:cBhvr>
                                      <p:to>
                                        <p:strVal val="visible"/>
                                      </p:to>
                                    </p:set>
                                    <p:anim calcmode="lin" valueType="num">
                                      <p:cBhvr additive="base">
                                        <p:cTn id="111" dur="500" fill="hold"/>
                                        <p:tgtEl>
                                          <p:spTgt spid="22"/>
                                        </p:tgtEl>
                                        <p:attrNameLst>
                                          <p:attrName>ppt_x</p:attrName>
                                        </p:attrNameLst>
                                      </p:cBhvr>
                                      <p:tavLst>
                                        <p:tav tm="0">
                                          <p:val>
                                            <p:strVal val="#ppt_x"/>
                                          </p:val>
                                        </p:tav>
                                        <p:tav tm="100000">
                                          <p:val>
                                            <p:strVal val="#ppt_x"/>
                                          </p:val>
                                        </p:tav>
                                      </p:tavLst>
                                    </p:anim>
                                    <p:anim calcmode="lin" valueType="num">
                                      <p:cBhvr additive="base">
                                        <p:cTn id="112" dur="500" fill="hold"/>
                                        <p:tgtEl>
                                          <p:spTgt spid="22"/>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49"/>
                                        </p:tgtEl>
                                        <p:attrNameLst>
                                          <p:attrName>style.visibility</p:attrName>
                                        </p:attrNameLst>
                                      </p:cBhvr>
                                      <p:to>
                                        <p:strVal val="visible"/>
                                      </p:to>
                                    </p:set>
                                    <p:anim calcmode="lin" valueType="num">
                                      <p:cBhvr additive="base">
                                        <p:cTn id="115" dur="500" fill="hold"/>
                                        <p:tgtEl>
                                          <p:spTgt spid="49"/>
                                        </p:tgtEl>
                                        <p:attrNameLst>
                                          <p:attrName>ppt_x</p:attrName>
                                        </p:attrNameLst>
                                      </p:cBhvr>
                                      <p:tavLst>
                                        <p:tav tm="0">
                                          <p:val>
                                            <p:strVal val="#ppt_x"/>
                                          </p:val>
                                        </p:tav>
                                        <p:tav tm="100000">
                                          <p:val>
                                            <p:strVal val="#ppt_x"/>
                                          </p:val>
                                        </p:tav>
                                      </p:tavLst>
                                    </p:anim>
                                    <p:anim calcmode="lin" valueType="num">
                                      <p:cBhvr additive="base">
                                        <p:cTn id="116" dur="500" fill="hold"/>
                                        <p:tgtEl>
                                          <p:spTgt spid="49"/>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4"/>
                                        </p:tgtEl>
                                        <p:attrNameLst>
                                          <p:attrName>style.visibility</p:attrName>
                                        </p:attrNameLst>
                                      </p:cBhvr>
                                      <p:to>
                                        <p:strVal val="visible"/>
                                      </p:to>
                                    </p:set>
                                    <p:anim calcmode="lin" valueType="num">
                                      <p:cBhvr additive="base">
                                        <p:cTn id="119" dur="500" fill="hold"/>
                                        <p:tgtEl>
                                          <p:spTgt spid="4"/>
                                        </p:tgtEl>
                                        <p:attrNameLst>
                                          <p:attrName>ppt_x</p:attrName>
                                        </p:attrNameLst>
                                      </p:cBhvr>
                                      <p:tavLst>
                                        <p:tav tm="0">
                                          <p:val>
                                            <p:strVal val="#ppt_x"/>
                                          </p:val>
                                        </p:tav>
                                        <p:tav tm="100000">
                                          <p:val>
                                            <p:strVal val="#ppt_x"/>
                                          </p:val>
                                        </p:tav>
                                      </p:tavLst>
                                    </p:anim>
                                    <p:anim calcmode="lin" valueType="num">
                                      <p:cBhvr additive="base">
                                        <p:cTn id="120" dur="500" fill="hold"/>
                                        <p:tgtEl>
                                          <p:spTgt spid="4"/>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11"/>
                                        </p:tgtEl>
                                        <p:attrNameLst>
                                          <p:attrName>style.visibility</p:attrName>
                                        </p:attrNameLst>
                                      </p:cBhvr>
                                      <p:to>
                                        <p:strVal val="visible"/>
                                      </p:to>
                                    </p:set>
                                    <p:anim calcmode="lin" valueType="num">
                                      <p:cBhvr additive="base">
                                        <p:cTn id="123" dur="500" fill="hold"/>
                                        <p:tgtEl>
                                          <p:spTgt spid="11"/>
                                        </p:tgtEl>
                                        <p:attrNameLst>
                                          <p:attrName>ppt_x</p:attrName>
                                        </p:attrNameLst>
                                      </p:cBhvr>
                                      <p:tavLst>
                                        <p:tav tm="0">
                                          <p:val>
                                            <p:strVal val="#ppt_x"/>
                                          </p:val>
                                        </p:tav>
                                        <p:tav tm="100000">
                                          <p:val>
                                            <p:strVal val="#ppt_x"/>
                                          </p:val>
                                        </p:tav>
                                      </p:tavLst>
                                    </p:anim>
                                    <p:anim calcmode="lin" valueType="num">
                                      <p:cBhvr additive="base">
                                        <p:cTn id="124" dur="500" fill="hold"/>
                                        <p:tgtEl>
                                          <p:spTgt spid="11"/>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52"/>
                                        </p:tgtEl>
                                        <p:attrNameLst>
                                          <p:attrName>style.visibility</p:attrName>
                                        </p:attrNameLst>
                                      </p:cBhvr>
                                      <p:to>
                                        <p:strVal val="visible"/>
                                      </p:to>
                                    </p:set>
                                    <p:anim calcmode="lin" valueType="num">
                                      <p:cBhvr additive="base">
                                        <p:cTn id="127" dur="500" fill="hold"/>
                                        <p:tgtEl>
                                          <p:spTgt spid="52"/>
                                        </p:tgtEl>
                                        <p:attrNameLst>
                                          <p:attrName>ppt_x</p:attrName>
                                        </p:attrNameLst>
                                      </p:cBhvr>
                                      <p:tavLst>
                                        <p:tav tm="0">
                                          <p:val>
                                            <p:strVal val="#ppt_x"/>
                                          </p:val>
                                        </p:tav>
                                        <p:tav tm="100000">
                                          <p:val>
                                            <p:strVal val="#ppt_x"/>
                                          </p:val>
                                        </p:tav>
                                      </p:tavLst>
                                    </p:anim>
                                    <p:anim calcmode="lin" valueType="num">
                                      <p:cBhvr additive="base">
                                        <p:cTn id="128" dur="500" fill="hold"/>
                                        <p:tgtEl>
                                          <p:spTgt spid="52"/>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3"/>
                                        </p:tgtEl>
                                        <p:attrNameLst>
                                          <p:attrName>style.visibility</p:attrName>
                                        </p:attrNameLst>
                                      </p:cBhvr>
                                      <p:to>
                                        <p:strVal val="visible"/>
                                      </p:to>
                                    </p:set>
                                    <p:anim calcmode="lin" valueType="num">
                                      <p:cBhvr additive="base">
                                        <p:cTn id="131" dur="500" fill="hold"/>
                                        <p:tgtEl>
                                          <p:spTgt spid="3"/>
                                        </p:tgtEl>
                                        <p:attrNameLst>
                                          <p:attrName>ppt_x</p:attrName>
                                        </p:attrNameLst>
                                      </p:cBhvr>
                                      <p:tavLst>
                                        <p:tav tm="0">
                                          <p:val>
                                            <p:strVal val="#ppt_x"/>
                                          </p:val>
                                        </p:tav>
                                        <p:tav tm="100000">
                                          <p:val>
                                            <p:strVal val="#ppt_x"/>
                                          </p:val>
                                        </p:tav>
                                      </p:tavLst>
                                    </p:anim>
                                    <p:anim calcmode="lin" valueType="num">
                                      <p:cBhvr additive="base">
                                        <p:cTn id="132" dur="500" fill="hold"/>
                                        <p:tgtEl>
                                          <p:spTgt spid="3"/>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28"/>
                                        </p:tgtEl>
                                        <p:attrNameLst>
                                          <p:attrName>style.visibility</p:attrName>
                                        </p:attrNameLst>
                                      </p:cBhvr>
                                      <p:to>
                                        <p:strVal val="visible"/>
                                      </p:to>
                                    </p:set>
                                    <p:anim calcmode="lin" valueType="num">
                                      <p:cBhvr additive="base">
                                        <p:cTn id="135" dur="500" fill="hold"/>
                                        <p:tgtEl>
                                          <p:spTgt spid="28"/>
                                        </p:tgtEl>
                                        <p:attrNameLst>
                                          <p:attrName>ppt_x</p:attrName>
                                        </p:attrNameLst>
                                      </p:cBhvr>
                                      <p:tavLst>
                                        <p:tav tm="0">
                                          <p:val>
                                            <p:strVal val="#ppt_x"/>
                                          </p:val>
                                        </p:tav>
                                        <p:tav tm="100000">
                                          <p:val>
                                            <p:strVal val="#ppt_x"/>
                                          </p:val>
                                        </p:tav>
                                      </p:tavLst>
                                    </p:anim>
                                    <p:anim calcmode="lin" valueType="num">
                                      <p:cBhvr additive="base">
                                        <p:cTn id="136" dur="500" fill="hold"/>
                                        <p:tgtEl>
                                          <p:spTgt spid="28"/>
                                        </p:tgtEl>
                                        <p:attrNameLst>
                                          <p:attrName>ppt_y</p:attrName>
                                        </p:attrNameLst>
                                      </p:cBhvr>
                                      <p:tavLst>
                                        <p:tav tm="0">
                                          <p:val>
                                            <p:strVal val="1+#ppt_h/2"/>
                                          </p:val>
                                        </p:tav>
                                        <p:tav tm="100000">
                                          <p:val>
                                            <p:strVal val="#ppt_y"/>
                                          </p:val>
                                        </p:tav>
                                      </p:tavLst>
                                    </p:anim>
                                  </p:childTnLst>
                                </p:cTn>
                              </p:par>
                              <p:par>
                                <p:cTn id="137" presetID="2" presetClass="entr" presetSubtype="4" fill="hold" nodeType="withEffect">
                                  <p:stCondLst>
                                    <p:cond delay="0"/>
                                  </p:stCondLst>
                                  <p:childTnLst>
                                    <p:set>
                                      <p:cBhvr>
                                        <p:cTn id="138" dur="1" fill="hold">
                                          <p:stCondLst>
                                            <p:cond delay="0"/>
                                          </p:stCondLst>
                                        </p:cTn>
                                        <p:tgtEl>
                                          <p:spTgt spid="26"/>
                                        </p:tgtEl>
                                        <p:attrNameLst>
                                          <p:attrName>style.visibility</p:attrName>
                                        </p:attrNameLst>
                                      </p:cBhvr>
                                      <p:to>
                                        <p:strVal val="visible"/>
                                      </p:to>
                                    </p:set>
                                    <p:anim calcmode="lin" valueType="num">
                                      <p:cBhvr additive="base">
                                        <p:cTn id="139" dur="500" fill="hold"/>
                                        <p:tgtEl>
                                          <p:spTgt spid="26"/>
                                        </p:tgtEl>
                                        <p:attrNameLst>
                                          <p:attrName>ppt_x</p:attrName>
                                        </p:attrNameLst>
                                      </p:cBhvr>
                                      <p:tavLst>
                                        <p:tav tm="0">
                                          <p:val>
                                            <p:strVal val="#ppt_x"/>
                                          </p:val>
                                        </p:tav>
                                        <p:tav tm="100000">
                                          <p:val>
                                            <p:strVal val="#ppt_x"/>
                                          </p:val>
                                        </p:tav>
                                      </p:tavLst>
                                    </p:anim>
                                    <p:anim calcmode="lin" valueType="num">
                                      <p:cBhvr additive="base">
                                        <p:cTn id="140" dur="500" fill="hold"/>
                                        <p:tgtEl>
                                          <p:spTgt spid="26"/>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51"/>
                                        </p:tgtEl>
                                        <p:attrNameLst>
                                          <p:attrName>style.visibility</p:attrName>
                                        </p:attrNameLst>
                                      </p:cBhvr>
                                      <p:to>
                                        <p:strVal val="visible"/>
                                      </p:to>
                                    </p:set>
                                    <p:anim calcmode="lin" valueType="num">
                                      <p:cBhvr additive="base">
                                        <p:cTn id="143" dur="500" fill="hold"/>
                                        <p:tgtEl>
                                          <p:spTgt spid="51"/>
                                        </p:tgtEl>
                                        <p:attrNameLst>
                                          <p:attrName>ppt_x</p:attrName>
                                        </p:attrNameLst>
                                      </p:cBhvr>
                                      <p:tavLst>
                                        <p:tav tm="0">
                                          <p:val>
                                            <p:strVal val="#ppt_x"/>
                                          </p:val>
                                        </p:tav>
                                        <p:tav tm="100000">
                                          <p:val>
                                            <p:strVal val="#ppt_x"/>
                                          </p:val>
                                        </p:tav>
                                      </p:tavLst>
                                    </p:anim>
                                    <p:anim calcmode="lin" valueType="num">
                                      <p:cBhvr additive="base">
                                        <p:cTn id="144" dur="500" fill="hold"/>
                                        <p:tgtEl>
                                          <p:spTgt spid="51"/>
                                        </p:tgtEl>
                                        <p:attrNameLst>
                                          <p:attrName>ppt_y</p:attrName>
                                        </p:attrNameLst>
                                      </p:cBhvr>
                                      <p:tavLst>
                                        <p:tav tm="0">
                                          <p:val>
                                            <p:strVal val="1+#ppt_h/2"/>
                                          </p:val>
                                        </p:tav>
                                        <p:tav tm="100000">
                                          <p:val>
                                            <p:strVal val="#ppt_y"/>
                                          </p:val>
                                        </p:tav>
                                      </p:tavLst>
                                    </p:anim>
                                  </p:childTnLst>
                                </p:cTn>
                              </p:par>
                              <p:par>
                                <p:cTn id="145" presetID="2" presetClass="entr" presetSubtype="4" fill="hold" nodeType="withEffect">
                                  <p:stCondLst>
                                    <p:cond delay="0"/>
                                  </p:stCondLst>
                                  <p:childTnLst>
                                    <p:set>
                                      <p:cBhvr>
                                        <p:cTn id="146" dur="1" fill="hold">
                                          <p:stCondLst>
                                            <p:cond delay="0"/>
                                          </p:stCondLst>
                                        </p:cTn>
                                        <p:tgtEl>
                                          <p:spTgt spid="54"/>
                                        </p:tgtEl>
                                        <p:attrNameLst>
                                          <p:attrName>style.visibility</p:attrName>
                                        </p:attrNameLst>
                                      </p:cBhvr>
                                      <p:to>
                                        <p:strVal val="visible"/>
                                      </p:to>
                                    </p:set>
                                    <p:anim calcmode="lin" valueType="num">
                                      <p:cBhvr additive="base">
                                        <p:cTn id="147" dur="500" fill="hold"/>
                                        <p:tgtEl>
                                          <p:spTgt spid="54"/>
                                        </p:tgtEl>
                                        <p:attrNameLst>
                                          <p:attrName>ppt_x</p:attrName>
                                        </p:attrNameLst>
                                      </p:cBhvr>
                                      <p:tavLst>
                                        <p:tav tm="0">
                                          <p:val>
                                            <p:strVal val="#ppt_x"/>
                                          </p:val>
                                        </p:tav>
                                        <p:tav tm="100000">
                                          <p:val>
                                            <p:strVal val="#ppt_x"/>
                                          </p:val>
                                        </p:tav>
                                      </p:tavLst>
                                    </p:anim>
                                    <p:anim calcmode="lin" valueType="num">
                                      <p:cBhvr additive="base">
                                        <p:cTn id="148" dur="500" fill="hold"/>
                                        <p:tgtEl>
                                          <p:spTgt spid="54"/>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24"/>
                                        </p:tgtEl>
                                        <p:attrNameLst>
                                          <p:attrName>style.visibility</p:attrName>
                                        </p:attrNameLst>
                                      </p:cBhvr>
                                      <p:to>
                                        <p:strVal val="visible"/>
                                      </p:to>
                                    </p:set>
                                    <p:anim calcmode="lin" valueType="num">
                                      <p:cBhvr additive="base">
                                        <p:cTn id="151" dur="500" fill="hold"/>
                                        <p:tgtEl>
                                          <p:spTgt spid="24"/>
                                        </p:tgtEl>
                                        <p:attrNameLst>
                                          <p:attrName>ppt_x</p:attrName>
                                        </p:attrNameLst>
                                      </p:cBhvr>
                                      <p:tavLst>
                                        <p:tav tm="0">
                                          <p:val>
                                            <p:strVal val="#ppt_x"/>
                                          </p:val>
                                        </p:tav>
                                        <p:tav tm="100000">
                                          <p:val>
                                            <p:strVal val="#ppt_x"/>
                                          </p:val>
                                        </p:tav>
                                      </p:tavLst>
                                    </p:anim>
                                    <p:anim calcmode="lin" valueType="num">
                                      <p:cBhvr additive="base">
                                        <p:cTn id="152" dur="500" fill="hold"/>
                                        <p:tgtEl>
                                          <p:spTgt spid="24"/>
                                        </p:tgtEl>
                                        <p:attrNameLst>
                                          <p:attrName>ppt_y</p:attrName>
                                        </p:attrNameLst>
                                      </p:cBhvr>
                                      <p:tavLst>
                                        <p:tav tm="0">
                                          <p:val>
                                            <p:strVal val="1+#ppt_h/2"/>
                                          </p:val>
                                        </p:tav>
                                        <p:tav tm="100000">
                                          <p:val>
                                            <p:strVal val="#ppt_y"/>
                                          </p:val>
                                        </p:tav>
                                      </p:tavLst>
                                    </p:anim>
                                  </p:childTnLst>
                                </p:cTn>
                              </p:par>
                              <p:par>
                                <p:cTn id="153" presetID="2" presetClass="entr" presetSubtype="4" fill="hold" nodeType="withEffect">
                                  <p:stCondLst>
                                    <p:cond delay="0"/>
                                  </p:stCondLst>
                                  <p:childTnLst>
                                    <p:set>
                                      <p:cBhvr>
                                        <p:cTn id="154" dur="1" fill="hold">
                                          <p:stCondLst>
                                            <p:cond delay="0"/>
                                          </p:stCondLst>
                                        </p:cTn>
                                        <p:tgtEl>
                                          <p:spTgt spid="23"/>
                                        </p:tgtEl>
                                        <p:attrNameLst>
                                          <p:attrName>style.visibility</p:attrName>
                                        </p:attrNameLst>
                                      </p:cBhvr>
                                      <p:to>
                                        <p:strVal val="visible"/>
                                      </p:to>
                                    </p:set>
                                    <p:anim calcmode="lin" valueType="num">
                                      <p:cBhvr additive="base">
                                        <p:cTn id="155" dur="500" fill="hold"/>
                                        <p:tgtEl>
                                          <p:spTgt spid="23"/>
                                        </p:tgtEl>
                                        <p:attrNameLst>
                                          <p:attrName>ppt_x</p:attrName>
                                        </p:attrNameLst>
                                      </p:cBhvr>
                                      <p:tavLst>
                                        <p:tav tm="0">
                                          <p:val>
                                            <p:strVal val="#ppt_x"/>
                                          </p:val>
                                        </p:tav>
                                        <p:tav tm="100000">
                                          <p:val>
                                            <p:strVal val="#ppt_x"/>
                                          </p:val>
                                        </p:tav>
                                      </p:tavLst>
                                    </p:anim>
                                    <p:anim calcmode="lin" valueType="num">
                                      <p:cBhvr additive="base">
                                        <p:cTn id="156" dur="500" fill="hold"/>
                                        <p:tgtEl>
                                          <p:spTgt spid="23"/>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29"/>
                                        </p:tgtEl>
                                        <p:attrNameLst>
                                          <p:attrName>style.visibility</p:attrName>
                                        </p:attrNameLst>
                                      </p:cBhvr>
                                      <p:to>
                                        <p:strVal val="visible"/>
                                      </p:to>
                                    </p:set>
                                    <p:anim calcmode="lin" valueType="num">
                                      <p:cBhvr additive="base">
                                        <p:cTn id="159" dur="500" fill="hold"/>
                                        <p:tgtEl>
                                          <p:spTgt spid="29"/>
                                        </p:tgtEl>
                                        <p:attrNameLst>
                                          <p:attrName>ppt_x</p:attrName>
                                        </p:attrNameLst>
                                      </p:cBhvr>
                                      <p:tavLst>
                                        <p:tav tm="0">
                                          <p:val>
                                            <p:strVal val="#ppt_x"/>
                                          </p:val>
                                        </p:tav>
                                        <p:tav tm="100000">
                                          <p:val>
                                            <p:strVal val="#ppt_x"/>
                                          </p:val>
                                        </p:tav>
                                      </p:tavLst>
                                    </p:anim>
                                    <p:anim calcmode="lin" valueType="num">
                                      <p:cBhvr additive="base">
                                        <p:cTn id="160" dur="500" fill="hold"/>
                                        <p:tgtEl>
                                          <p:spTgt spid="29"/>
                                        </p:tgtEl>
                                        <p:attrNameLst>
                                          <p:attrName>ppt_y</p:attrName>
                                        </p:attrNameLst>
                                      </p:cBhvr>
                                      <p:tavLst>
                                        <p:tav tm="0">
                                          <p:val>
                                            <p:strVal val="1+#ppt_h/2"/>
                                          </p:val>
                                        </p:tav>
                                        <p:tav tm="100000">
                                          <p:val>
                                            <p:strVal val="#ppt_y"/>
                                          </p:val>
                                        </p:tav>
                                      </p:tavLst>
                                    </p:anim>
                                  </p:childTnLst>
                                </p:cTn>
                              </p:par>
                              <p:par>
                                <p:cTn id="161" presetID="2" presetClass="entr" presetSubtype="4" fill="hold" nodeType="withEffect">
                                  <p:stCondLst>
                                    <p:cond delay="0"/>
                                  </p:stCondLst>
                                  <p:childTnLst>
                                    <p:set>
                                      <p:cBhvr>
                                        <p:cTn id="162" dur="1" fill="hold">
                                          <p:stCondLst>
                                            <p:cond delay="0"/>
                                          </p:stCondLst>
                                        </p:cTn>
                                        <p:tgtEl>
                                          <p:spTgt spid="25"/>
                                        </p:tgtEl>
                                        <p:attrNameLst>
                                          <p:attrName>style.visibility</p:attrName>
                                        </p:attrNameLst>
                                      </p:cBhvr>
                                      <p:to>
                                        <p:strVal val="visible"/>
                                      </p:to>
                                    </p:set>
                                    <p:anim calcmode="lin" valueType="num">
                                      <p:cBhvr additive="base">
                                        <p:cTn id="163" dur="500" fill="hold"/>
                                        <p:tgtEl>
                                          <p:spTgt spid="25"/>
                                        </p:tgtEl>
                                        <p:attrNameLst>
                                          <p:attrName>ppt_x</p:attrName>
                                        </p:attrNameLst>
                                      </p:cBhvr>
                                      <p:tavLst>
                                        <p:tav tm="0">
                                          <p:val>
                                            <p:strVal val="#ppt_x"/>
                                          </p:val>
                                        </p:tav>
                                        <p:tav tm="100000">
                                          <p:val>
                                            <p:strVal val="#ppt_x"/>
                                          </p:val>
                                        </p:tav>
                                      </p:tavLst>
                                    </p:anim>
                                    <p:anim calcmode="lin" valueType="num">
                                      <p:cBhvr additive="base">
                                        <p:cTn id="16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4" fill="hold" grpId="0" nodeType="clickEffect">
                                  <p:stCondLst>
                                    <p:cond delay="0"/>
                                  </p:stCondLst>
                                  <p:childTnLst>
                                    <p:set>
                                      <p:cBhvr>
                                        <p:cTn id="168" dur="1" fill="hold">
                                          <p:stCondLst>
                                            <p:cond delay="0"/>
                                          </p:stCondLst>
                                        </p:cTn>
                                        <p:tgtEl>
                                          <p:spTgt spid="6"/>
                                        </p:tgtEl>
                                        <p:attrNameLst>
                                          <p:attrName>style.visibility</p:attrName>
                                        </p:attrNameLst>
                                      </p:cBhvr>
                                      <p:to>
                                        <p:strVal val="visible"/>
                                      </p:to>
                                    </p:set>
                                    <p:anim calcmode="lin" valueType="num">
                                      <p:cBhvr additive="base">
                                        <p:cTn id="169" dur="500" fill="hold"/>
                                        <p:tgtEl>
                                          <p:spTgt spid="6"/>
                                        </p:tgtEl>
                                        <p:attrNameLst>
                                          <p:attrName>ppt_x</p:attrName>
                                        </p:attrNameLst>
                                      </p:cBhvr>
                                      <p:tavLst>
                                        <p:tav tm="0">
                                          <p:val>
                                            <p:strVal val="#ppt_x"/>
                                          </p:val>
                                        </p:tav>
                                        <p:tav tm="100000">
                                          <p:val>
                                            <p:strVal val="#ppt_x"/>
                                          </p:val>
                                        </p:tav>
                                      </p:tavLst>
                                    </p:anim>
                                    <p:anim calcmode="lin" valueType="num">
                                      <p:cBhvr additive="base">
                                        <p:cTn id="17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4" fill="hold" grpId="0" nodeType="clickEffect">
                                  <p:stCondLst>
                                    <p:cond delay="0"/>
                                  </p:stCondLst>
                                  <p:childTnLst>
                                    <p:set>
                                      <p:cBhvr>
                                        <p:cTn id="174" dur="1" fill="hold">
                                          <p:stCondLst>
                                            <p:cond delay="0"/>
                                          </p:stCondLst>
                                        </p:cTn>
                                        <p:tgtEl>
                                          <p:spTgt spid="2"/>
                                        </p:tgtEl>
                                        <p:attrNameLst>
                                          <p:attrName>style.visibility</p:attrName>
                                        </p:attrNameLst>
                                      </p:cBhvr>
                                      <p:to>
                                        <p:strVal val="visible"/>
                                      </p:to>
                                    </p:set>
                                    <p:anim calcmode="lin" valueType="num">
                                      <p:cBhvr additive="base">
                                        <p:cTn id="175" dur="500" fill="hold"/>
                                        <p:tgtEl>
                                          <p:spTgt spid="2"/>
                                        </p:tgtEl>
                                        <p:attrNameLst>
                                          <p:attrName>ppt_x</p:attrName>
                                        </p:attrNameLst>
                                      </p:cBhvr>
                                      <p:tavLst>
                                        <p:tav tm="0">
                                          <p:val>
                                            <p:strVal val="#ppt_x"/>
                                          </p:val>
                                        </p:tav>
                                        <p:tav tm="100000">
                                          <p:val>
                                            <p:strVal val="#ppt_x"/>
                                          </p:val>
                                        </p:tav>
                                      </p:tavLst>
                                    </p:anim>
                                    <p:anim calcmode="lin" valueType="num">
                                      <p:cBhvr additive="base">
                                        <p:cTn id="176" dur="500" fill="hold"/>
                                        <p:tgtEl>
                                          <p:spTgt spid="2"/>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8"/>
                                        </p:tgtEl>
                                        <p:attrNameLst>
                                          <p:attrName>style.visibility</p:attrName>
                                        </p:attrNameLst>
                                      </p:cBhvr>
                                      <p:to>
                                        <p:strVal val="visible"/>
                                      </p:to>
                                    </p:set>
                                    <p:anim calcmode="lin" valueType="num">
                                      <p:cBhvr additive="base">
                                        <p:cTn id="179" dur="500" fill="hold"/>
                                        <p:tgtEl>
                                          <p:spTgt spid="8"/>
                                        </p:tgtEl>
                                        <p:attrNameLst>
                                          <p:attrName>ppt_x</p:attrName>
                                        </p:attrNameLst>
                                      </p:cBhvr>
                                      <p:tavLst>
                                        <p:tav tm="0">
                                          <p:val>
                                            <p:strVal val="#ppt_x"/>
                                          </p:val>
                                        </p:tav>
                                        <p:tav tm="100000">
                                          <p:val>
                                            <p:strVal val="#ppt_x"/>
                                          </p:val>
                                        </p:tav>
                                      </p:tavLst>
                                    </p:anim>
                                    <p:anim calcmode="lin" valueType="num">
                                      <p:cBhvr additive="base">
                                        <p:cTn id="18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7" grpId="0" animBg="1"/>
      <p:bldP spid="31" grpId="0" animBg="1"/>
      <p:bldP spid="35" grpId="0" animBg="1"/>
      <p:bldP spid="38" grpId="0"/>
      <p:bldP spid="30" grpId="0"/>
      <p:bldP spid="36" grpId="0"/>
      <p:bldP spid="41" grpId="0"/>
      <p:bldP spid="42" grpId="0"/>
      <p:bldP spid="43" grpId="0"/>
      <p:bldP spid="44" grpId="0"/>
      <p:bldP spid="45" grpId="0"/>
      <p:bldP spid="46" grpId="0"/>
      <p:bldP spid="47" grpId="0"/>
      <p:bldP spid="48" grpId="0"/>
      <p:bldP spid="49" grpId="0"/>
      <p:bldP spid="51" grpId="0"/>
      <p:bldP spid="52" grpId="0"/>
      <p:bldP spid="5" grpId="0"/>
      <p:bldP spid="6" grpId="0" animBg="1"/>
      <p:bldP spid="2" grpId="0"/>
      <p:bldP spid="8" grpId="0" animBg="1"/>
      <p:bldP spid="24"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FA2DAC74-474C-4B88-8676-206178548C7D}"/>
              </a:ext>
            </a:extLst>
          </p:cNvPr>
          <p:cNvSpPr txBox="1"/>
          <p:nvPr/>
        </p:nvSpPr>
        <p:spPr>
          <a:xfrm>
            <a:off x="9576706" y="258384"/>
            <a:ext cx="1924050" cy="369332"/>
          </a:xfrm>
          <a:prstGeom prst="rect">
            <a:avLst/>
          </a:prstGeom>
          <a:noFill/>
        </p:spPr>
        <p:txBody>
          <a:bodyPr wrap="square">
            <a:spAutoFit/>
          </a:bodyPr>
          <a:lstStyle/>
          <a:p>
            <a:r>
              <a:rPr lang="en-US" altLang="ja-JP" sz="1800" b="0" i="0" u="none" strike="noStrike" baseline="0" dirty="0">
                <a:solidFill>
                  <a:srgbClr val="FF0000"/>
                </a:solidFill>
                <a:latin typeface="游ゴシック Medium" panose="020B0500000000000000" pitchFamily="50" charset="-128"/>
                <a:ea typeface="游ゴシック Medium" panose="020B0500000000000000" pitchFamily="50" charset="-128"/>
              </a:rPr>
              <a:t>A3</a:t>
            </a:r>
            <a:r>
              <a:rPr lang="ja-JP" altLang="en-US" sz="1800" b="0" i="0" u="none" strike="noStrike" baseline="0" dirty="0">
                <a:solidFill>
                  <a:srgbClr val="FF0000"/>
                </a:solidFill>
                <a:latin typeface="游ゴシック Medium" panose="020B0500000000000000" pitchFamily="50" charset="-128"/>
                <a:ea typeface="游ゴシック Medium" panose="020B0500000000000000" pitchFamily="50" charset="-128"/>
              </a:rPr>
              <a:t>サイズの用紙</a:t>
            </a:r>
            <a:endParaRPr lang="ja-JP" altLang="en-US" dirty="0">
              <a:solidFill>
                <a:srgbClr val="FF0000"/>
              </a:solidFill>
            </a:endParaRPr>
          </a:p>
        </p:txBody>
      </p:sp>
      <p:sp>
        <p:nvSpPr>
          <p:cNvPr id="7" name="テキスト ボックス 6">
            <a:extLst>
              <a:ext uri="{FF2B5EF4-FFF2-40B4-BE49-F238E27FC236}">
                <a16:creationId xmlns:a16="http://schemas.microsoft.com/office/drawing/2014/main" id="{1D20D5D0-30E8-A26D-0566-A92E7183893B}"/>
              </a:ext>
            </a:extLst>
          </p:cNvPr>
          <p:cNvSpPr txBox="1"/>
          <p:nvPr/>
        </p:nvSpPr>
        <p:spPr>
          <a:xfrm>
            <a:off x="566705" y="605417"/>
            <a:ext cx="10322654" cy="1077218"/>
          </a:xfrm>
          <a:prstGeom prst="rect">
            <a:avLst/>
          </a:prstGeom>
          <a:noFill/>
          <a:ln w="19050">
            <a:solidFill>
              <a:schemeClr val="tx2"/>
            </a:solidFill>
          </a:ln>
        </p:spPr>
        <p:txBody>
          <a:bodyPr wrap="square">
            <a:spAutoFit/>
          </a:bodyPr>
          <a:lstStyle/>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課題</a:t>
            </a:r>
            <a:r>
              <a:rPr lang="en-US" altLang="ja-JP" sz="3200" dirty="0">
                <a:solidFill>
                  <a:srgbClr val="000000"/>
                </a:solidFill>
                <a:latin typeface="游ゴシック Medium" panose="020B0500000000000000" pitchFamily="50" charset="-128"/>
                <a:ea typeface="游ゴシック Medium" panose="020B0500000000000000" pitchFamily="50" charset="-128"/>
              </a:rPr>
              <a:t>2</a:t>
            </a:r>
            <a:r>
              <a:rPr lang="ja-JP" altLang="en-US" sz="3200" dirty="0">
                <a:solidFill>
                  <a:srgbClr val="000000"/>
                </a:solidFill>
                <a:latin typeface="游ゴシック Medium" panose="020B0500000000000000" pitchFamily="50" charset="-128"/>
                <a:ea typeface="游ゴシック Medium" panose="020B0500000000000000" pitchFamily="50" charset="-128"/>
              </a:rPr>
              <a:t>　地球を</a:t>
            </a:r>
            <a:r>
              <a:rPr lang="en-US" altLang="ja-JP" sz="3200" dirty="0">
                <a:solidFill>
                  <a:srgbClr val="000000"/>
                </a:solidFill>
                <a:latin typeface="游ゴシック Medium" panose="020B0500000000000000" pitchFamily="50" charset="-128"/>
                <a:ea typeface="游ゴシック Medium" panose="020B0500000000000000" pitchFamily="50" charset="-128"/>
              </a:rPr>
              <a:t>1.3</a:t>
            </a:r>
            <a:r>
              <a:rPr lang="ja-JP" altLang="en-US" sz="3200" dirty="0">
                <a:solidFill>
                  <a:srgbClr val="000000"/>
                </a:solidFill>
                <a:latin typeface="游ゴシック Medium" panose="020B0500000000000000" pitchFamily="50" charset="-128"/>
                <a:ea typeface="游ゴシック Medium" panose="020B0500000000000000" pitchFamily="50" charset="-128"/>
              </a:rPr>
              <a:t>㎝にすると、月の大きさは何㎝で、</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　　　  地球から何㎝離れていると思いますか。</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14" name="楕円 13">
            <a:extLst>
              <a:ext uri="{FF2B5EF4-FFF2-40B4-BE49-F238E27FC236}">
                <a16:creationId xmlns:a16="http://schemas.microsoft.com/office/drawing/2014/main" id="{BF28D59F-B9F4-3373-1462-A777E0CFC973}"/>
              </a:ext>
            </a:extLst>
          </p:cNvPr>
          <p:cNvSpPr/>
          <p:nvPr/>
        </p:nvSpPr>
        <p:spPr>
          <a:xfrm>
            <a:off x="2720987" y="3276023"/>
            <a:ext cx="121185" cy="129442"/>
          </a:xfrm>
          <a:prstGeom prst="ellipse">
            <a:avLst/>
          </a:prstGeom>
          <a:solidFill>
            <a:srgbClr val="FFFF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1D099BCA-080F-38D2-12B8-DD57DB7FD52B}"/>
              </a:ext>
            </a:extLst>
          </p:cNvPr>
          <p:cNvPicPr>
            <a:picLocks noChangeAspect="1"/>
          </p:cNvPicPr>
          <p:nvPr/>
        </p:nvPicPr>
        <p:blipFill>
          <a:blip r:embed="rId2"/>
          <a:stretch>
            <a:fillRect/>
          </a:stretch>
        </p:blipFill>
        <p:spPr>
          <a:xfrm>
            <a:off x="4229259" y="3216410"/>
            <a:ext cx="236217" cy="257691"/>
          </a:xfrm>
          <a:prstGeom prst="rect">
            <a:avLst/>
          </a:prstGeom>
        </p:spPr>
      </p:pic>
      <p:sp>
        <p:nvSpPr>
          <p:cNvPr id="27" name="楕円 26">
            <a:extLst>
              <a:ext uri="{FF2B5EF4-FFF2-40B4-BE49-F238E27FC236}">
                <a16:creationId xmlns:a16="http://schemas.microsoft.com/office/drawing/2014/main" id="{C54E4A71-C41F-0934-D4BA-327A7C3CF86C}"/>
              </a:ext>
            </a:extLst>
          </p:cNvPr>
          <p:cNvSpPr>
            <a:spLocks/>
          </p:cNvSpPr>
          <p:nvPr/>
        </p:nvSpPr>
        <p:spPr>
          <a:xfrm>
            <a:off x="586529" y="4848438"/>
            <a:ext cx="468000" cy="468000"/>
          </a:xfrm>
          <a:prstGeom prst="ellipse">
            <a:avLst/>
          </a:prstGeom>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楕円 30">
            <a:extLst>
              <a:ext uri="{FF2B5EF4-FFF2-40B4-BE49-F238E27FC236}">
                <a16:creationId xmlns:a16="http://schemas.microsoft.com/office/drawing/2014/main" id="{88B12DD5-D93E-748E-8901-638009CCBFB1}"/>
              </a:ext>
            </a:extLst>
          </p:cNvPr>
          <p:cNvSpPr>
            <a:spLocks/>
          </p:cNvSpPr>
          <p:nvPr/>
        </p:nvSpPr>
        <p:spPr>
          <a:xfrm>
            <a:off x="5974172" y="3215722"/>
            <a:ext cx="468000" cy="468000"/>
          </a:xfrm>
          <a:prstGeom prst="ellipse">
            <a:avLst/>
          </a:prstGeom>
          <a:solidFill>
            <a:srgbClr val="FFFF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楕円 34">
            <a:extLst>
              <a:ext uri="{FF2B5EF4-FFF2-40B4-BE49-F238E27FC236}">
                <a16:creationId xmlns:a16="http://schemas.microsoft.com/office/drawing/2014/main" id="{38728665-E300-8735-E286-D39151F6EE79}"/>
              </a:ext>
            </a:extLst>
          </p:cNvPr>
          <p:cNvSpPr>
            <a:spLocks/>
          </p:cNvSpPr>
          <p:nvPr/>
        </p:nvSpPr>
        <p:spPr>
          <a:xfrm>
            <a:off x="7760255" y="3192915"/>
            <a:ext cx="702000" cy="702000"/>
          </a:xfrm>
          <a:prstGeom prst="ellipse">
            <a:avLst/>
          </a:prstGeom>
          <a:solidFill>
            <a:srgbClr val="FFFF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7" name="図 36">
            <a:extLst>
              <a:ext uri="{FF2B5EF4-FFF2-40B4-BE49-F238E27FC236}">
                <a16:creationId xmlns:a16="http://schemas.microsoft.com/office/drawing/2014/main" id="{59BC4797-B37C-BFB3-D220-AAE271C92840}"/>
              </a:ext>
            </a:extLst>
          </p:cNvPr>
          <p:cNvPicPr>
            <a:picLocks noChangeAspect="1"/>
          </p:cNvPicPr>
          <p:nvPr/>
        </p:nvPicPr>
        <p:blipFill>
          <a:blip r:embed="rId3"/>
          <a:stretch>
            <a:fillRect/>
          </a:stretch>
        </p:blipFill>
        <p:spPr>
          <a:xfrm>
            <a:off x="9497157" y="3091824"/>
            <a:ext cx="964800" cy="964800"/>
          </a:xfrm>
          <a:prstGeom prst="rect">
            <a:avLst/>
          </a:prstGeom>
        </p:spPr>
      </p:pic>
      <p:sp>
        <p:nvSpPr>
          <p:cNvPr id="38" name="テキスト ボックス 37">
            <a:extLst>
              <a:ext uri="{FF2B5EF4-FFF2-40B4-BE49-F238E27FC236}">
                <a16:creationId xmlns:a16="http://schemas.microsoft.com/office/drawing/2014/main" id="{1AE14AFA-C993-D96A-B4C2-46B32DE80A7A}"/>
              </a:ext>
            </a:extLst>
          </p:cNvPr>
          <p:cNvSpPr txBox="1"/>
          <p:nvPr/>
        </p:nvSpPr>
        <p:spPr>
          <a:xfrm>
            <a:off x="393171" y="5464070"/>
            <a:ext cx="1050618" cy="461664"/>
          </a:xfrm>
          <a:prstGeom prst="rect">
            <a:avLst/>
          </a:prstGeom>
          <a:noFill/>
          <a:ln w="19050">
            <a:noFill/>
          </a:ln>
        </p:spPr>
        <p:txBody>
          <a:bodyPr wrap="square">
            <a:spAutoFit/>
          </a:bodyPr>
          <a:lstStyle/>
          <a:p>
            <a:pPr algn="just"/>
            <a:r>
              <a:rPr lang="ja-JP" altLang="en-US" sz="2400" dirty="0">
                <a:solidFill>
                  <a:srgbClr val="000000"/>
                </a:solidFill>
                <a:latin typeface="游ゴシック Medium" panose="020B0500000000000000" pitchFamily="50" charset="-128"/>
                <a:ea typeface="游ゴシック Medium" panose="020B0500000000000000" pitchFamily="50" charset="-128"/>
              </a:rPr>
              <a:t>地球</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sp>
        <p:nvSpPr>
          <p:cNvPr id="39" name="テキスト ボックス 38">
            <a:extLst>
              <a:ext uri="{FF2B5EF4-FFF2-40B4-BE49-F238E27FC236}">
                <a16:creationId xmlns:a16="http://schemas.microsoft.com/office/drawing/2014/main" id="{7D6E50A9-58F9-AE33-79B1-CAEB58C63EE4}"/>
              </a:ext>
            </a:extLst>
          </p:cNvPr>
          <p:cNvSpPr txBox="1"/>
          <p:nvPr/>
        </p:nvSpPr>
        <p:spPr>
          <a:xfrm>
            <a:off x="566705" y="1788697"/>
            <a:ext cx="1794765" cy="461665"/>
          </a:xfrm>
          <a:prstGeom prst="rect">
            <a:avLst/>
          </a:prstGeom>
          <a:noFill/>
          <a:ln w="19050">
            <a:noFill/>
          </a:ln>
        </p:spPr>
        <p:txBody>
          <a:bodyPr wrap="square">
            <a:spAutoFit/>
          </a:bodyPr>
          <a:lstStyle/>
          <a:p>
            <a:pPr algn="just"/>
            <a:r>
              <a:rPr lang="ja-JP" altLang="en-US" sz="2400" dirty="0">
                <a:solidFill>
                  <a:srgbClr val="000000"/>
                </a:solidFill>
                <a:latin typeface="游ゴシック Medium" panose="020B0500000000000000" pitchFamily="50" charset="-128"/>
                <a:ea typeface="游ゴシック Medium" panose="020B0500000000000000" pitchFamily="50" charset="-128"/>
              </a:rPr>
              <a:t>予想</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cxnSp>
        <p:nvCxnSpPr>
          <p:cNvPr id="3" name="直線コネクタ 2">
            <a:extLst>
              <a:ext uri="{FF2B5EF4-FFF2-40B4-BE49-F238E27FC236}">
                <a16:creationId xmlns:a16="http://schemas.microsoft.com/office/drawing/2014/main" id="{B6F8255C-5974-6081-D534-EF2E9BC058E9}"/>
              </a:ext>
            </a:extLst>
          </p:cNvPr>
          <p:cNvCxnSpPr/>
          <p:nvPr/>
        </p:nvCxnSpPr>
        <p:spPr>
          <a:xfrm flipV="1">
            <a:off x="7301716" y="5798352"/>
            <a:ext cx="0" cy="369332"/>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4" name="直線コネクタ 3">
            <a:extLst>
              <a:ext uri="{FF2B5EF4-FFF2-40B4-BE49-F238E27FC236}">
                <a16:creationId xmlns:a16="http://schemas.microsoft.com/office/drawing/2014/main" id="{D7888546-CF62-459C-F94D-7397F415B2FA}"/>
              </a:ext>
            </a:extLst>
          </p:cNvPr>
          <p:cNvCxnSpPr/>
          <p:nvPr/>
        </p:nvCxnSpPr>
        <p:spPr>
          <a:xfrm flipV="1">
            <a:off x="3718192" y="5798352"/>
            <a:ext cx="0" cy="369332"/>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035F4BF8-470C-9087-2CA6-72587A4EDAF1}"/>
              </a:ext>
            </a:extLst>
          </p:cNvPr>
          <p:cNvCxnSpPr/>
          <p:nvPr/>
        </p:nvCxnSpPr>
        <p:spPr>
          <a:xfrm>
            <a:off x="3714073" y="6167684"/>
            <a:ext cx="3600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3C980681-14A7-10C0-1DEA-9A711680C321}"/>
              </a:ext>
            </a:extLst>
          </p:cNvPr>
          <p:cNvCxnSpPr/>
          <p:nvPr/>
        </p:nvCxnSpPr>
        <p:spPr>
          <a:xfrm flipV="1">
            <a:off x="2842172" y="4695012"/>
            <a:ext cx="0" cy="369332"/>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FAE94BE0-40E0-4690-8F63-5FA7851F5ADC}"/>
              </a:ext>
            </a:extLst>
          </p:cNvPr>
          <p:cNvCxnSpPr/>
          <p:nvPr/>
        </p:nvCxnSpPr>
        <p:spPr>
          <a:xfrm>
            <a:off x="1054529" y="5082438"/>
            <a:ext cx="1800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FA91B384-A730-101D-8036-28AF09381383}"/>
              </a:ext>
            </a:extLst>
          </p:cNvPr>
          <p:cNvCxnSpPr/>
          <p:nvPr/>
        </p:nvCxnSpPr>
        <p:spPr>
          <a:xfrm flipV="1">
            <a:off x="4642172" y="4695012"/>
            <a:ext cx="0" cy="369332"/>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912EA130-85CC-FCCE-8498-13DB31E5B2D5}"/>
              </a:ext>
            </a:extLst>
          </p:cNvPr>
          <p:cNvCxnSpPr/>
          <p:nvPr/>
        </p:nvCxnSpPr>
        <p:spPr>
          <a:xfrm>
            <a:off x="2854529" y="5082438"/>
            <a:ext cx="1800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43F4FC7E-346B-29C4-75A7-36B5E57F15FA}"/>
              </a:ext>
            </a:extLst>
          </p:cNvPr>
          <p:cNvCxnSpPr/>
          <p:nvPr/>
        </p:nvCxnSpPr>
        <p:spPr>
          <a:xfrm flipV="1">
            <a:off x="6429815" y="4695012"/>
            <a:ext cx="0" cy="369332"/>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C690DAA0-492F-408A-0DA1-8C342A91FD2A}"/>
              </a:ext>
            </a:extLst>
          </p:cNvPr>
          <p:cNvCxnSpPr/>
          <p:nvPr/>
        </p:nvCxnSpPr>
        <p:spPr>
          <a:xfrm>
            <a:off x="4642172" y="5082438"/>
            <a:ext cx="1800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860760C2-5B72-514E-EC87-360FC5BF15B8}"/>
              </a:ext>
            </a:extLst>
          </p:cNvPr>
          <p:cNvCxnSpPr/>
          <p:nvPr/>
        </p:nvCxnSpPr>
        <p:spPr>
          <a:xfrm flipV="1">
            <a:off x="8229815" y="4695012"/>
            <a:ext cx="0" cy="369332"/>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EC62C4B8-96AC-2046-2610-042EAAD9B739}"/>
              </a:ext>
            </a:extLst>
          </p:cNvPr>
          <p:cNvCxnSpPr/>
          <p:nvPr/>
        </p:nvCxnSpPr>
        <p:spPr>
          <a:xfrm>
            <a:off x="6442172" y="5082438"/>
            <a:ext cx="18000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7F33D8FB-0922-9442-BE30-E348B463F10C}"/>
              </a:ext>
            </a:extLst>
          </p:cNvPr>
          <p:cNvCxnSpPr/>
          <p:nvPr/>
        </p:nvCxnSpPr>
        <p:spPr>
          <a:xfrm flipV="1">
            <a:off x="10889359" y="5798352"/>
            <a:ext cx="0" cy="369332"/>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8B55977E-1663-A406-9C80-0E457AC33DAD}"/>
              </a:ext>
            </a:extLst>
          </p:cNvPr>
          <p:cNvCxnSpPr/>
          <p:nvPr/>
        </p:nvCxnSpPr>
        <p:spPr>
          <a:xfrm>
            <a:off x="7301716" y="6167684"/>
            <a:ext cx="3600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33FB5A69-AE4A-AB89-30A2-6DE1316BB5AE}"/>
              </a:ext>
            </a:extLst>
          </p:cNvPr>
          <p:cNvSpPr txBox="1"/>
          <p:nvPr/>
        </p:nvSpPr>
        <p:spPr>
          <a:xfrm>
            <a:off x="1111916" y="2598194"/>
            <a:ext cx="2538279" cy="461665"/>
          </a:xfrm>
          <a:prstGeom prst="rect">
            <a:avLst/>
          </a:prstGeom>
          <a:noFill/>
          <a:ln w="19050">
            <a:noFill/>
          </a:ln>
        </p:spPr>
        <p:txBody>
          <a:bodyPr wrap="square">
            <a:spAutoFit/>
          </a:bodyPr>
          <a:lstStyle/>
          <a:p>
            <a:pPr algn="just"/>
            <a:r>
              <a:rPr lang="ja-JP" altLang="en-US" sz="2400" dirty="0">
                <a:solidFill>
                  <a:srgbClr val="000000"/>
                </a:solidFill>
                <a:latin typeface="游ゴシック Medium" panose="020B0500000000000000" pitchFamily="50" charset="-128"/>
                <a:ea typeface="游ゴシック Medium" panose="020B0500000000000000" pitchFamily="50" charset="-128"/>
              </a:rPr>
              <a:t>地球の　</a:t>
            </a:r>
            <a:r>
              <a:rPr lang="en-US" altLang="ja-JP" sz="2400" dirty="0">
                <a:solidFill>
                  <a:srgbClr val="000000"/>
                </a:solidFill>
                <a:latin typeface="游ゴシック Medium" panose="020B0500000000000000" pitchFamily="50" charset="-128"/>
                <a:ea typeface="游ゴシック Medium" panose="020B0500000000000000" pitchFamily="50" charset="-128"/>
              </a:rPr>
              <a:t>1</a:t>
            </a:r>
            <a:r>
              <a:rPr lang="ja-JP" altLang="en-US" sz="2400" dirty="0">
                <a:solidFill>
                  <a:srgbClr val="000000"/>
                </a:solidFill>
                <a:latin typeface="游ゴシック Medium" panose="020B0500000000000000" pitchFamily="50" charset="-128"/>
                <a:ea typeface="游ゴシック Medium" panose="020B0500000000000000" pitchFamily="50" charset="-128"/>
              </a:rPr>
              <a:t>／</a:t>
            </a:r>
            <a:r>
              <a:rPr lang="en-US" altLang="ja-JP" sz="2400" dirty="0">
                <a:solidFill>
                  <a:srgbClr val="000000"/>
                </a:solidFill>
                <a:latin typeface="游ゴシック Medium" panose="020B0500000000000000" pitchFamily="50" charset="-128"/>
                <a:ea typeface="游ゴシック Medium" panose="020B0500000000000000" pitchFamily="50" charset="-128"/>
              </a:rPr>
              <a:t>4</a:t>
            </a:r>
            <a:r>
              <a:rPr lang="ja-JP" altLang="en-US" sz="2400" dirty="0">
                <a:solidFill>
                  <a:srgbClr val="000000"/>
                </a:solidFill>
                <a:latin typeface="游ゴシック Medium" panose="020B0500000000000000" pitchFamily="50" charset="-128"/>
                <a:ea typeface="游ゴシック Medium" panose="020B0500000000000000" pitchFamily="50" charset="-128"/>
              </a:rPr>
              <a:t>倍</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sp>
        <p:nvSpPr>
          <p:cNvPr id="36" name="テキスト ボックス 35">
            <a:extLst>
              <a:ext uri="{FF2B5EF4-FFF2-40B4-BE49-F238E27FC236}">
                <a16:creationId xmlns:a16="http://schemas.microsoft.com/office/drawing/2014/main" id="{8A63A8CE-6B06-A637-E5F2-BE699E6F96C4}"/>
              </a:ext>
            </a:extLst>
          </p:cNvPr>
          <p:cNvSpPr txBox="1"/>
          <p:nvPr/>
        </p:nvSpPr>
        <p:spPr>
          <a:xfrm>
            <a:off x="918480" y="3838462"/>
            <a:ext cx="2676658" cy="461665"/>
          </a:xfrm>
          <a:prstGeom prst="rect">
            <a:avLst/>
          </a:prstGeom>
          <a:noFill/>
          <a:ln w="19050">
            <a:noFill/>
          </a:ln>
        </p:spPr>
        <p:txBody>
          <a:bodyPr wrap="square">
            <a:spAutoFit/>
          </a:bodyPr>
          <a:lstStyle/>
          <a:p>
            <a:pPr algn="just"/>
            <a:r>
              <a:rPr lang="ja-JP" altLang="en-US" sz="2400" dirty="0">
                <a:solidFill>
                  <a:srgbClr val="000000"/>
                </a:solidFill>
                <a:latin typeface="游ゴシック Medium" panose="020B0500000000000000" pitchFamily="50" charset="-128"/>
                <a:ea typeface="游ゴシック Medium" panose="020B0500000000000000" pitchFamily="50" charset="-128"/>
              </a:rPr>
              <a:t>月までの距離</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sp>
        <p:nvSpPr>
          <p:cNvPr id="41" name="テキスト ボックス 40">
            <a:extLst>
              <a:ext uri="{FF2B5EF4-FFF2-40B4-BE49-F238E27FC236}">
                <a16:creationId xmlns:a16="http://schemas.microsoft.com/office/drawing/2014/main" id="{2CC4C500-144E-B9FD-41D9-48776082689B}"/>
              </a:ext>
            </a:extLst>
          </p:cNvPr>
          <p:cNvSpPr txBox="1"/>
          <p:nvPr/>
        </p:nvSpPr>
        <p:spPr>
          <a:xfrm>
            <a:off x="2615294" y="4239144"/>
            <a:ext cx="897285" cy="461664"/>
          </a:xfrm>
          <a:prstGeom prst="rect">
            <a:avLst/>
          </a:prstGeom>
          <a:noFill/>
          <a:ln w="19050">
            <a:noFill/>
          </a:ln>
        </p:spPr>
        <p:txBody>
          <a:bodyPr wrap="square">
            <a:spAutoFit/>
          </a:bodyPr>
          <a:lstStyle/>
          <a:p>
            <a:pPr algn="just"/>
            <a:r>
              <a:rPr lang="en-US" altLang="ja-JP" sz="2400" dirty="0">
                <a:solidFill>
                  <a:srgbClr val="000000"/>
                </a:solidFill>
                <a:latin typeface="游ゴシック Medium" panose="020B0500000000000000" pitchFamily="50" charset="-128"/>
                <a:ea typeface="游ゴシック Medium" panose="020B0500000000000000" pitchFamily="50" charset="-128"/>
              </a:rPr>
              <a:t>5</a:t>
            </a:r>
            <a:r>
              <a:rPr lang="ja-JP" altLang="en-US" sz="2400" dirty="0">
                <a:solidFill>
                  <a:srgbClr val="000000"/>
                </a:solidFill>
                <a:latin typeface="游ゴシック Medium" panose="020B0500000000000000" pitchFamily="50" charset="-128"/>
                <a:ea typeface="游ゴシック Medium" panose="020B0500000000000000" pitchFamily="50" charset="-128"/>
              </a:rPr>
              <a:t>㎝</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sp>
        <p:nvSpPr>
          <p:cNvPr id="42" name="テキスト ボックス 41">
            <a:extLst>
              <a:ext uri="{FF2B5EF4-FFF2-40B4-BE49-F238E27FC236}">
                <a16:creationId xmlns:a16="http://schemas.microsoft.com/office/drawing/2014/main" id="{0E9A9AEB-943D-9531-C6E7-B48E089C3022}"/>
              </a:ext>
            </a:extLst>
          </p:cNvPr>
          <p:cNvSpPr txBox="1"/>
          <p:nvPr/>
        </p:nvSpPr>
        <p:spPr>
          <a:xfrm>
            <a:off x="3720133" y="2630160"/>
            <a:ext cx="1794765" cy="461665"/>
          </a:xfrm>
          <a:prstGeom prst="rect">
            <a:avLst/>
          </a:prstGeom>
          <a:noFill/>
          <a:ln w="19050">
            <a:noFill/>
          </a:ln>
        </p:spPr>
        <p:txBody>
          <a:bodyPr wrap="square">
            <a:spAutoFit/>
          </a:bodyPr>
          <a:lstStyle/>
          <a:p>
            <a:pPr algn="just"/>
            <a:r>
              <a:rPr lang="en-US" altLang="ja-JP" sz="2400" dirty="0">
                <a:solidFill>
                  <a:srgbClr val="000000"/>
                </a:solidFill>
                <a:latin typeface="游ゴシック Medium" panose="020B0500000000000000" pitchFamily="50" charset="-128"/>
                <a:ea typeface="游ゴシック Medium" panose="020B0500000000000000" pitchFamily="50" charset="-128"/>
              </a:rPr>
              <a:t>1</a:t>
            </a:r>
            <a:r>
              <a:rPr lang="ja-JP" altLang="en-US" sz="2400" dirty="0">
                <a:solidFill>
                  <a:srgbClr val="000000"/>
                </a:solidFill>
                <a:latin typeface="游ゴシック Medium" panose="020B0500000000000000" pitchFamily="50" charset="-128"/>
                <a:ea typeface="游ゴシック Medium" panose="020B0500000000000000" pitchFamily="50" charset="-128"/>
              </a:rPr>
              <a:t>／</a:t>
            </a:r>
            <a:r>
              <a:rPr lang="en-US" altLang="ja-JP" sz="2400" dirty="0">
                <a:solidFill>
                  <a:srgbClr val="000000"/>
                </a:solidFill>
                <a:latin typeface="游ゴシック Medium" panose="020B0500000000000000" pitchFamily="50" charset="-128"/>
                <a:ea typeface="游ゴシック Medium" panose="020B0500000000000000" pitchFamily="50" charset="-128"/>
              </a:rPr>
              <a:t>2</a:t>
            </a:r>
            <a:r>
              <a:rPr lang="ja-JP" altLang="en-US" sz="2400" dirty="0">
                <a:solidFill>
                  <a:srgbClr val="000000"/>
                </a:solidFill>
                <a:latin typeface="游ゴシック Medium" panose="020B0500000000000000" pitchFamily="50" charset="-128"/>
                <a:ea typeface="游ゴシック Medium" panose="020B0500000000000000" pitchFamily="50" charset="-128"/>
              </a:rPr>
              <a:t>倍</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sp>
        <p:nvSpPr>
          <p:cNvPr id="43" name="テキスト ボックス 42">
            <a:extLst>
              <a:ext uri="{FF2B5EF4-FFF2-40B4-BE49-F238E27FC236}">
                <a16:creationId xmlns:a16="http://schemas.microsoft.com/office/drawing/2014/main" id="{415A9F51-4524-3396-0344-5190E013C17D}"/>
              </a:ext>
            </a:extLst>
          </p:cNvPr>
          <p:cNvSpPr txBox="1"/>
          <p:nvPr/>
        </p:nvSpPr>
        <p:spPr>
          <a:xfrm>
            <a:off x="5351839" y="2630159"/>
            <a:ext cx="1862621" cy="461665"/>
          </a:xfrm>
          <a:prstGeom prst="rect">
            <a:avLst/>
          </a:prstGeom>
          <a:noFill/>
          <a:ln w="19050">
            <a:noFill/>
          </a:ln>
        </p:spPr>
        <p:txBody>
          <a:bodyPr wrap="square">
            <a:spAutoFit/>
          </a:bodyPr>
          <a:lstStyle/>
          <a:p>
            <a:pPr algn="just"/>
            <a:r>
              <a:rPr lang="ja-JP" altLang="en-US" sz="2400" dirty="0">
                <a:solidFill>
                  <a:srgbClr val="000000"/>
                </a:solidFill>
                <a:latin typeface="游ゴシック Medium" panose="020B0500000000000000" pitchFamily="50" charset="-128"/>
                <a:ea typeface="游ゴシック Medium" panose="020B0500000000000000" pitchFamily="50" charset="-128"/>
              </a:rPr>
              <a:t>地球と同じ</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sp>
        <p:nvSpPr>
          <p:cNvPr id="44" name="テキスト ボックス 43">
            <a:extLst>
              <a:ext uri="{FF2B5EF4-FFF2-40B4-BE49-F238E27FC236}">
                <a16:creationId xmlns:a16="http://schemas.microsoft.com/office/drawing/2014/main" id="{56C0C53B-90A9-2572-B7A3-EE04A0F76BF8}"/>
              </a:ext>
            </a:extLst>
          </p:cNvPr>
          <p:cNvSpPr txBox="1"/>
          <p:nvPr/>
        </p:nvSpPr>
        <p:spPr>
          <a:xfrm>
            <a:off x="7708338" y="2598193"/>
            <a:ext cx="1340482" cy="461665"/>
          </a:xfrm>
          <a:prstGeom prst="rect">
            <a:avLst/>
          </a:prstGeom>
          <a:noFill/>
          <a:ln w="19050">
            <a:noFill/>
          </a:ln>
        </p:spPr>
        <p:txBody>
          <a:bodyPr wrap="square">
            <a:spAutoFit/>
          </a:bodyPr>
          <a:lstStyle/>
          <a:p>
            <a:pPr algn="just"/>
            <a:r>
              <a:rPr lang="en-US" altLang="ja-JP" sz="2400" dirty="0">
                <a:solidFill>
                  <a:srgbClr val="000000"/>
                </a:solidFill>
                <a:latin typeface="游ゴシック Medium" panose="020B0500000000000000" pitchFamily="50" charset="-128"/>
                <a:ea typeface="游ゴシック Medium" panose="020B0500000000000000" pitchFamily="50" charset="-128"/>
              </a:rPr>
              <a:t>1.5</a:t>
            </a:r>
            <a:r>
              <a:rPr lang="ja-JP" altLang="en-US" sz="2400" dirty="0">
                <a:solidFill>
                  <a:srgbClr val="000000"/>
                </a:solidFill>
                <a:latin typeface="游ゴシック Medium" panose="020B0500000000000000" pitchFamily="50" charset="-128"/>
                <a:ea typeface="游ゴシック Medium" panose="020B0500000000000000" pitchFamily="50" charset="-128"/>
              </a:rPr>
              <a:t>倍</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sp>
        <p:nvSpPr>
          <p:cNvPr id="45" name="テキスト ボックス 44">
            <a:extLst>
              <a:ext uri="{FF2B5EF4-FFF2-40B4-BE49-F238E27FC236}">
                <a16:creationId xmlns:a16="http://schemas.microsoft.com/office/drawing/2014/main" id="{7E523F9A-4667-4147-0469-6B6A1BCDAD09}"/>
              </a:ext>
            </a:extLst>
          </p:cNvPr>
          <p:cNvSpPr txBox="1"/>
          <p:nvPr/>
        </p:nvSpPr>
        <p:spPr>
          <a:xfrm>
            <a:off x="9576706" y="2587113"/>
            <a:ext cx="1794765" cy="461665"/>
          </a:xfrm>
          <a:prstGeom prst="rect">
            <a:avLst/>
          </a:prstGeom>
          <a:noFill/>
          <a:ln w="19050">
            <a:noFill/>
          </a:ln>
        </p:spPr>
        <p:txBody>
          <a:bodyPr wrap="square">
            <a:spAutoFit/>
          </a:bodyPr>
          <a:lstStyle/>
          <a:p>
            <a:pPr algn="just"/>
            <a:r>
              <a:rPr lang="en-US" altLang="ja-JP" sz="2400" dirty="0">
                <a:solidFill>
                  <a:srgbClr val="000000"/>
                </a:solidFill>
                <a:latin typeface="游ゴシック Medium" panose="020B0500000000000000" pitchFamily="50" charset="-128"/>
                <a:ea typeface="游ゴシック Medium" panose="020B0500000000000000" pitchFamily="50" charset="-128"/>
              </a:rPr>
              <a:t>2</a:t>
            </a:r>
            <a:r>
              <a:rPr lang="ja-JP" altLang="en-US" sz="2400" dirty="0">
                <a:solidFill>
                  <a:srgbClr val="000000"/>
                </a:solidFill>
                <a:latin typeface="游ゴシック Medium" panose="020B0500000000000000" pitchFamily="50" charset="-128"/>
                <a:ea typeface="游ゴシック Medium" panose="020B0500000000000000" pitchFamily="50" charset="-128"/>
              </a:rPr>
              <a:t>倍</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sp>
        <p:nvSpPr>
          <p:cNvPr id="46" name="テキスト ボックス 45">
            <a:extLst>
              <a:ext uri="{FF2B5EF4-FFF2-40B4-BE49-F238E27FC236}">
                <a16:creationId xmlns:a16="http://schemas.microsoft.com/office/drawing/2014/main" id="{B8A57F5E-2D27-350F-62CD-C30214136EE4}"/>
              </a:ext>
            </a:extLst>
          </p:cNvPr>
          <p:cNvSpPr txBox="1"/>
          <p:nvPr/>
        </p:nvSpPr>
        <p:spPr>
          <a:xfrm>
            <a:off x="7894139" y="4338803"/>
            <a:ext cx="897285" cy="461664"/>
          </a:xfrm>
          <a:prstGeom prst="rect">
            <a:avLst/>
          </a:prstGeom>
          <a:noFill/>
          <a:ln w="19050">
            <a:noFill/>
          </a:ln>
        </p:spPr>
        <p:txBody>
          <a:bodyPr wrap="square">
            <a:spAutoFit/>
          </a:bodyPr>
          <a:lstStyle/>
          <a:p>
            <a:pPr algn="just"/>
            <a:r>
              <a:rPr lang="en-US" altLang="ja-JP" sz="2400" dirty="0">
                <a:solidFill>
                  <a:srgbClr val="000000"/>
                </a:solidFill>
                <a:latin typeface="游ゴシック Medium" panose="020B0500000000000000" pitchFamily="50" charset="-128"/>
                <a:ea typeface="游ゴシック Medium" panose="020B0500000000000000" pitchFamily="50" charset="-128"/>
              </a:rPr>
              <a:t>20</a:t>
            </a:r>
            <a:r>
              <a:rPr lang="ja-JP" altLang="en-US" sz="2400" dirty="0">
                <a:solidFill>
                  <a:srgbClr val="000000"/>
                </a:solidFill>
                <a:latin typeface="游ゴシック Medium" panose="020B0500000000000000" pitchFamily="50" charset="-128"/>
                <a:ea typeface="游ゴシック Medium" panose="020B0500000000000000" pitchFamily="50" charset="-128"/>
              </a:rPr>
              <a:t>㎝</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sp>
        <p:nvSpPr>
          <p:cNvPr id="47" name="テキスト ボックス 46">
            <a:extLst>
              <a:ext uri="{FF2B5EF4-FFF2-40B4-BE49-F238E27FC236}">
                <a16:creationId xmlns:a16="http://schemas.microsoft.com/office/drawing/2014/main" id="{651D2FCC-D778-C627-BF93-0961F0AF8E38}"/>
              </a:ext>
            </a:extLst>
          </p:cNvPr>
          <p:cNvSpPr txBox="1"/>
          <p:nvPr/>
        </p:nvSpPr>
        <p:spPr>
          <a:xfrm>
            <a:off x="4347367" y="4259709"/>
            <a:ext cx="897285" cy="461664"/>
          </a:xfrm>
          <a:prstGeom prst="rect">
            <a:avLst/>
          </a:prstGeom>
          <a:noFill/>
          <a:ln w="19050">
            <a:noFill/>
          </a:ln>
        </p:spPr>
        <p:txBody>
          <a:bodyPr wrap="square">
            <a:spAutoFit/>
          </a:bodyPr>
          <a:lstStyle/>
          <a:p>
            <a:pPr algn="just"/>
            <a:r>
              <a:rPr lang="en-US" altLang="ja-JP" sz="2400" dirty="0">
                <a:solidFill>
                  <a:srgbClr val="000000"/>
                </a:solidFill>
                <a:latin typeface="游ゴシック Medium" panose="020B0500000000000000" pitchFamily="50" charset="-128"/>
                <a:ea typeface="游ゴシック Medium" panose="020B0500000000000000" pitchFamily="50" charset="-128"/>
              </a:rPr>
              <a:t>10</a:t>
            </a:r>
            <a:r>
              <a:rPr lang="ja-JP" altLang="en-US" sz="2400" dirty="0">
                <a:solidFill>
                  <a:srgbClr val="000000"/>
                </a:solidFill>
                <a:latin typeface="游ゴシック Medium" panose="020B0500000000000000" pitchFamily="50" charset="-128"/>
                <a:ea typeface="游ゴシック Medium" panose="020B0500000000000000" pitchFamily="50" charset="-128"/>
              </a:rPr>
              <a:t>㎝</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sp>
        <p:nvSpPr>
          <p:cNvPr id="48" name="テキスト ボックス 47">
            <a:extLst>
              <a:ext uri="{FF2B5EF4-FFF2-40B4-BE49-F238E27FC236}">
                <a16:creationId xmlns:a16="http://schemas.microsoft.com/office/drawing/2014/main" id="{76F717BC-8E16-E897-8BDB-7EA97985B454}"/>
              </a:ext>
            </a:extLst>
          </p:cNvPr>
          <p:cNvSpPr txBox="1"/>
          <p:nvPr/>
        </p:nvSpPr>
        <p:spPr>
          <a:xfrm>
            <a:off x="6106497" y="4308984"/>
            <a:ext cx="897285" cy="461664"/>
          </a:xfrm>
          <a:prstGeom prst="rect">
            <a:avLst/>
          </a:prstGeom>
          <a:noFill/>
          <a:ln w="19050">
            <a:noFill/>
          </a:ln>
        </p:spPr>
        <p:txBody>
          <a:bodyPr wrap="square">
            <a:spAutoFit/>
          </a:bodyPr>
          <a:lstStyle/>
          <a:p>
            <a:pPr algn="just"/>
            <a:r>
              <a:rPr lang="en-US" altLang="ja-JP" sz="2400" dirty="0">
                <a:solidFill>
                  <a:srgbClr val="000000"/>
                </a:solidFill>
                <a:latin typeface="游ゴシック Medium" panose="020B0500000000000000" pitchFamily="50" charset="-128"/>
                <a:ea typeface="游ゴシック Medium" panose="020B0500000000000000" pitchFamily="50" charset="-128"/>
              </a:rPr>
              <a:t>15</a:t>
            </a:r>
            <a:r>
              <a:rPr lang="ja-JP" altLang="en-US" sz="2400" dirty="0">
                <a:solidFill>
                  <a:srgbClr val="000000"/>
                </a:solidFill>
                <a:latin typeface="游ゴシック Medium" panose="020B0500000000000000" pitchFamily="50" charset="-128"/>
                <a:ea typeface="游ゴシック Medium" panose="020B0500000000000000" pitchFamily="50" charset="-128"/>
              </a:rPr>
              <a:t>㎝</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sp>
        <p:nvSpPr>
          <p:cNvPr id="49" name="テキスト ボックス 48">
            <a:extLst>
              <a:ext uri="{FF2B5EF4-FFF2-40B4-BE49-F238E27FC236}">
                <a16:creationId xmlns:a16="http://schemas.microsoft.com/office/drawing/2014/main" id="{D2FA0A09-9AD4-D0DD-C7B5-04C08FCC5A95}"/>
              </a:ext>
            </a:extLst>
          </p:cNvPr>
          <p:cNvSpPr txBox="1"/>
          <p:nvPr/>
        </p:nvSpPr>
        <p:spPr>
          <a:xfrm>
            <a:off x="3401776" y="5336687"/>
            <a:ext cx="897285" cy="461664"/>
          </a:xfrm>
          <a:prstGeom prst="rect">
            <a:avLst/>
          </a:prstGeom>
          <a:noFill/>
          <a:ln w="19050">
            <a:noFill/>
          </a:ln>
        </p:spPr>
        <p:txBody>
          <a:bodyPr wrap="square">
            <a:spAutoFit/>
          </a:bodyPr>
          <a:lstStyle/>
          <a:p>
            <a:pPr algn="just"/>
            <a:r>
              <a:rPr lang="en-US" altLang="ja-JP" sz="2400" dirty="0">
                <a:solidFill>
                  <a:srgbClr val="000000"/>
                </a:solidFill>
                <a:latin typeface="游ゴシック Medium" panose="020B0500000000000000" pitchFamily="50" charset="-128"/>
                <a:ea typeface="游ゴシック Medium" panose="020B0500000000000000" pitchFamily="50" charset="-128"/>
              </a:rPr>
              <a:t>20</a:t>
            </a:r>
            <a:r>
              <a:rPr lang="ja-JP" altLang="en-US" sz="2400" dirty="0">
                <a:solidFill>
                  <a:srgbClr val="000000"/>
                </a:solidFill>
                <a:latin typeface="游ゴシック Medium" panose="020B0500000000000000" pitchFamily="50" charset="-128"/>
                <a:ea typeface="游ゴシック Medium" panose="020B0500000000000000" pitchFamily="50" charset="-128"/>
              </a:rPr>
              <a:t>㎝</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sp>
        <p:nvSpPr>
          <p:cNvPr id="51" name="テキスト ボックス 50">
            <a:extLst>
              <a:ext uri="{FF2B5EF4-FFF2-40B4-BE49-F238E27FC236}">
                <a16:creationId xmlns:a16="http://schemas.microsoft.com/office/drawing/2014/main" id="{D6CF0B47-EFA9-23FD-4B59-55D84B732671}"/>
              </a:ext>
            </a:extLst>
          </p:cNvPr>
          <p:cNvSpPr txBox="1"/>
          <p:nvPr/>
        </p:nvSpPr>
        <p:spPr>
          <a:xfrm>
            <a:off x="10478873" y="5346525"/>
            <a:ext cx="897285" cy="461664"/>
          </a:xfrm>
          <a:prstGeom prst="rect">
            <a:avLst/>
          </a:prstGeom>
          <a:noFill/>
          <a:ln w="19050">
            <a:noFill/>
          </a:ln>
        </p:spPr>
        <p:txBody>
          <a:bodyPr wrap="square">
            <a:spAutoFit/>
          </a:bodyPr>
          <a:lstStyle/>
          <a:p>
            <a:pPr algn="just"/>
            <a:r>
              <a:rPr lang="en-US" altLang="ja-JP" sz="2400" dirty="0">
                <a:solidFill>
                  <a:srgbClr val="000000"/>
                </a:solidFill>
                <a:latin typeface="游ゴシック Medium" panose="020B0500000000000000" pitchFamily="50" charset="-128"/>
                <a:ea typeface="游ゴシック Medium" panose="020B0500000000000000" pitchFamily="50" charset="-128"/>
              </a:rPr>
              <a:t>40</a:t>
            </a:r>
            <a:r>
              <a:rPr lang="ja-JP" altLang="en-US" sz="2400" dirty="0">
                <a:solidFill>
                  <a:srgbClr val="000000"/>
                </a:solidFill>
                <a:latin typeface="游ゴシック Medium" panose="020B0500000000000000" pitchFamily="50" charset="-128"/>
                <a:ea typeface="游ゴシック Medium" panose="020B0500000000000000" pitchFamily="50" charset="-128"/>
              </a:rPr>
              <a:t>㎝</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sp>
        <p:nvSpPr>
          <p:cNvPr id="52" name="テキスト ボックス 51">
            <a:extLst>
              <a:ext uri="{FF2B5EF4-FFF2-40B4-BE49-F238E27FC236}">
                <a16:creationId xmlns:a16="http://schemas.microsoft.com/office/drawing/2014/main" id="{31420CD6-726B-330B-A22F-08117388AE26}"/>
              </a:ext>
            </a:extLst>
          </p:cNvPr>
          <p:cNvSpPr txBox="1"/>
          <p:nvPr/>
        </p:nvSpPr>
        <p:spPr>
          <a:xfrm>
            <a:off x="6983468" y="5349844"/>
            <a:ext cx="897285" cy="461664"/>
          </a:xfrm>
          <a:prstGeom prst="rect">
            <a:avLst/>
          </a:prstGeom>
          <a:noFill/>
          <a:ln w="19050">
            <a:noFill/>
          </a:ln>
        </p:spPr>
        <p:txBody>
          <a:bodyPr wrap="square">
            <a:spAutoFit/>
          </a:bodyPr>
          <a:lstStyle/>
          <a:p>
            <a:pPr algn="just"/>
            <a:r>
              <a:rPr lang="en-US" altLang="ja-JP" sz="2400" dirty="0">
                <a:solidFill>
                  <a:srgbClr val="000000"/>
                </a:solidFill>
                <a:latin typeface="游ゴシック Medium" panose="020B0500000000000000" pitchFamily="50" charset="-128"/>
                <a:ea typeface="游ゴシック Medium" panose="020B0500000000000000" pitchFamily="50" charset="-128"/>
              </a:rPr>
              <a:t>30</a:t>
            </a:r>
            <a:r>
              <a:rPr lang="ja-JP" altLang="en-US" sz="2400" dirty="0">
                <a:solidFill>
                  <a:srgbClr val="000000"/>
                </a:solidFill>
                <a:latin typeface="游ゴシック Medium" panose="020B0500000000000000" pitchFamily="50" charset="-128"/>
                <a:ea typeface="游ゴシック Medium" panose="020B0500000000000000" pitchFamily="50" charset="-128"/>
              </a:rPr>
              <a:t>㎝</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cxnSp>
        <p:nvCxnSpPr>
          <p:cNvPr id="54" name="直線矢印コネクタ 53">
            <a:extLst>
              <a:ext uri="{FF2B5EF4-FFF2-40B4-BE49-F238E27FC236}">
                <a16:creationId xmlns:a16="http://schemas.microsoft.com/office/drawing/2014/main" id="{DC7B26A1-BB90-23E7-2395-286D44B311B1}"/>
              </a:ext>
            </a:extLst>
          </p:cNvPr>
          <p:cNvCxnSpPr/>
          <p:nvPr/>
        </p:nvCxnSpPr>
        <p:spPr>
          <a:xfrm>
            <a:off x="11186120" y="6167684"/>
            <a:ext cx="494270"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B145A6EC-420D-282B-2749-02857E4D205B}"/>
              </a:ext>
            </a:extLst>
          </p:cNvPr>
          <p:cNvSpPr txBox="1"/>
          <p:nvPr/>
        </p:nvSpPr>
        <p:spPr>
          <a:xfrm>
            <a:off x="918480" y="2193517"/>
            <a:ext cx="1794765" cy="461665"/>
          </a:xfrm>
          <a:prstGeom prst="rect">
            <a:avLst/>
          </a:prstGeom>
          <a:noFill/>
          <a:ln w="19050">
            <a:noFill/>
          </a:ln>
        </p:spPr>
        <p:txBody>
          <a:bodyPr wrap="square">
            <a:spAutoFit/>
          </a:bodyPr>
          <a:lstStyle/>
          <a:p>
            <a:pPr algn="just"/>
            <a:r>
              <a:rPr lang="ja-JP" altLang="en-US" sz="2400" dirty="0">
                <a:solidFill>
                  <a:srgbClr val="000000"/>
                </a:solidFill>
                <a:latin typeface="游ゴシック Medium" panose="020B0500000000000000" pitchFamily="50" charset="-128"/>
                <a:ea typeface="游ゴシック Medium" panose="020B0500000000000000" pitchFamily="50" charset="-128"/>
              </a:rPr>
              <a:t>月の大きさ</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cxnSp>
        <p:nvCxnSpPr>
          <p:cNvPr id="8" name="直線コネクタ 7">
            <a:extLst>
              <a:ext uri="{FF2B5EF4-FFF2-40B4-BE49-F238E27FC236}">
                <a16:creationId xmlns:a16="http://schemas.microsoft.com/office/drawing/2014/main" id="{0ED12679-9D8B-F4B9-4EFC-1BC9D119D510}"/>
              </a:ext>
            </a:extLst>
          </p:cNvPr>
          <p:cNvCxnSpPr/>
          <p:nvPr/>
        </p:nvCxnSpPr>
        <p:spPr>
          <a:xfrm flipV="1">
            <a:off x="5500663" y="5780258"/>
            <a:ext cx="0" cy="369332"/>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57C1C70B-0024-D132-E8A1-1AF3BF04A617}"/>
              </a:ext>
            </a:extLst>
          </p:cNvPr>
          <p:cNvSpPr txBox="1"/>
          <p:nvPr/>
        </p:nvSpPr>
        <p:spPr>
          <a:xfrm>
            <a:off x="5164987" y="5424049"/>
            <a:ext cx="897285" cy="461664"/>
          </a:xfrm>
          <a:prstGeom prst="rect">
            <a:avLst/>
          </a:prstGeom>
          <a:noFill/>
          <a:ln w="19050">
            <a:noFill/>
          </a:ln>
        </p:spPr>
        <p:txBody>
          <a:bodyPr wrap="square">
            <a:spAutoFit/>
          </a:bodyPr>
          <a:lstStyle/>
          <a:p>
            <a:pPr algn="just"/>
            <a:r>
              <a:rPr lang="en-US" altLang="ja-JP" sz="2400" dirty="0">
                <a:solidFill>
                  <a:srgbClr val="000000"/>
                </a:solidFill>
                <a:latin typeface="游ゴシック Medium" panose="020B0500000000000000" pitchFamily="50" charset="-128"/>
                <a:ea typeface="游ゴシック Medium" panose="020B0500000000000000" pitchFamily="50" charset="-128"/>
              </a:rPr>
              <a:t>25</a:t>
            </a:r>
            <a:r>
              <a:rPr lang="ja-JP" altLang="en-US" sz="2400" dirty="0">
                <a:solidFill>
                  <a:srgbClr val="000000"/>
                </a:solidFill>
                <a:latin typeface="游ゴシック Medium" panose="020B0500000000000000" pitchFamily="50" charset="-128"/>
                <a:ea typeface="游ゴシック Medium" panose="020B0500000000000000" pitchFamily="50" charset="-128"/>
              </a:rPr>
              <a:t>㎝</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cxnSp>
        <p:nvCxnSpPr>
          <p:cNvPr id="23" name="直線コネクタ 22">
            <a:extLst>
              <a:ext uri="{FF2B5EF4-FFF2-40B4-BE49-F238E27FC236}">
                <a16:creationId xmlns:a16="http://schemas.microsoft.com/office/drawing/2014/main" id="{297231AB-CAC1-9FCF-AB90-F6899054149A}"/>
              </a:ext>
            </a:extLst>
          </p:cNvPr>
          <p:cNvCxnSpPr/>
          <p:nvPr/>
        </p:nvCxnSpPr>
        <p:spPr>
          <a:xfrm flipV="1">
            <a:off x="9116078" y="5769178"/>
            <a:ext cx="0" cy="369332"/>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086D8C98-ED29-9585-EFFE-C1B21EFCCECA}"/>
              </a:ext>
            </a:extLst>
          </p:cNvPr>
          <p:cNvSpPr txBox="1"/>
          <p:nvPr/>
        </p:nvSpPr>
        <p:spPr>
          <a:xfrm>
            <a:off x="8780402" y="5412969"/>
            <a:ext cx="897285" cy="461664"/>
          </a:xfrm>
          <a:prstGeom prst="rect">
            <a:avLst/>
          </a:prstGeom>
          <a:noFill/>
          <a:ln w="19050">
            <a:noFill/>
          </a:ln>
        </p:spPr>
        <p:txBody>
          <a:bodyPr wrap="square">
            <a:spAutoFit/>
          </a:bodyPr>
          <a:lstStyle/>
          <a:p>
            <a:pPr algn="just"/>
            <a:r>
              <a:rPr lang="en-US" altLang="ja-JP" sz="2400" dirty="0">
                <a:solidFill>
                  <a:srgbClr val="000000"/>
                </a:solidFill>
                <a:latin typeface="游ゴシック Medium" panose="020B0500000000000000" pitchFamily="50" charset="-128"/>
                <a:ea typeface="游ゴシック Medium" panose="020B0500000000000000" pitchFamily="50" charset="-128"/>
              </a:rPr>
              <a:t>35</a:t>
            </a:r>
            <a:r>
              <a:rPr lang="ja-JP" altLang="en-US" sz="2400" dirty="0">
                <a:solidFill>
                  <a:srgbClr val="000000"/>
                </a:solidFill>
                <a:latin typeface="游ゴシック Medium" panose="020B0500000000000000" pitchFamily="50" charset="-128"/>
                <a:ea typeface="游ゴシック Medium" panose="020B0500000000000000" pitchFamily="50" charset="-128"/>
              </a:rPr>
              <a:t>㎝</a:t>
            </a:r>
            <a:endParaRPr lang="en-US" altLang="ja-JP" sz="240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906543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E601981-6D6B-5645-D354-59629AE2E0FF}"/>
              </a:ext>
            </a:extLst>
          </p:cNvPr>
          <p:cNvPicPr>
            <a:picLocks noChangeAspect="1"/>
          </p:cNvPicPr>
          <p:nvPr/>
        </p:nvPicPr>
        <p:blipFill>
          <a:blip r:embed="rId2"/>
          <a:stretch>
            <a:fillRect/>
          </a:stretch>
        </p:blipFill>
        <p:spPr>
          <a:xfrm>
            <a:off x="528637" y="2881312"/>
            <a:ext cx="11134725" cy="1095375"/>
          </a:xfrm>
          <a:prstGeom prst="rect">
            <a:avLst/>
          </a:prstGeom>
        </p:spPr>
      </p:pic>
      <p:sp>
        <p:nvSpPr>
          <p:cNvPr id="10" name="テキスト ボックス 9">
            <a:extLst>
              <a:ext uri="{FF2B5EF4-FFF2-40B4-BE49-F238E27FC236}">
                <a16:creationId xmlns:a16="http://schemas.microsoft.com/office/drawing/2014/main" id="{FA2DAC74-474C-4B88-8676-206178548C7D}"/>
              </a:ext>
            </a:extLst>
          </p:cNvPr>
          <p:cNvSpPr txBox="1"/>
          <p:nvPr/>
        </p:nvSpPr>
        <p:spPr>
          <a:xfrm>
            <a:off x="8090626" y="2061818"/>
            <a:ext cx="1924050" cy="369332"/>
          </a:xfrm>
          <a:prstGeom prst="rect">
            <a:avLst/>
          </a:prstGeom>
          <a:noFill/>
        </p:spPr>
        <p:txBody>
          <a:bodyPr wrap="square">
            <a:spAutoFit/>
          </a:bodyPr>
          <a:lstStyle/>
          <a:p>
            <a:r>
              <a:rPr lang="en-US" altLang="ja-JP" sz="1800" b="0" i="0" u="none" strike="noStrike" baseline="0" dirty="0">
                <a:solidFill>
                  <a:srgbClr val="FF0000"/>
                </a:solidFill>
                <a:latin typeface="游ゴシック Medium" panose="020B0500000000000000" pitchFamily="50" charset="-128"/>
                <a:ea typeface="游ゴシック Medium" panose="020B0500000000000000" pitchFamily="50" charset="-128"/>
              </a:rPr>
              <a:t>A3</a:t>
            </a:r>
            <a:r>
              <a:rPr lang="ja-JP" altLang="en-US" sz="1800" b="0" i="0" u="none" strike="noStrike" baseline="0" dirty="0">
                <a:solidFill>
                  <a:srgbClr val="FF0000"/>
                </a:solidFill>
                <a:latin typeface="游ゴシック Medium" panose="020B0500000000000000" pitchFamily="50" charset="-128"/>
                <a:ea typeface="游ゴシック Medium" panose="020B0500000000000000" pitchFamily="50" charset="-128"/>
              </a:rPr>
              <a:t>サイズの用紙</a:t>
            </a:r>
            <a:endParaRPr lang="ja-JP" altLang="en-US" dirty="0">
              <a:solidFill>
                <a:srgbClr val="FF0000"/>
              </a:solidFill>
            </a:endParaRPr>
          </a:p>
        </p:txBody>
      </p:sp>
      <p:sp>
        <p:nvSpPr>
          <p:cNvPr id="11" name="テキスト ボックス 10">
            <a:extLst>
              <a:ext uri="{FF2B5EF4-FFF2-40B4-BE49-F238E27FC236}">
                <a16:creationId xmlns:a16="http://schemas.microsoft.com/office/drawing/2014/main" id="{354D7235-DFE4-4A8F-8F6C-B34F95115643}"/>
              </a:ext>
            </a:extLst>
          </p:cNvPr>
          <p:cNvSpPr txBox="1"/>
          <p:nvPr/>
        </p:nvSpPr>
        <p:spPr>
          <a:xfrm>
            <a:off x="8349601" y="4425731"/>
            <a:ext cx="2511439" cy="646331"/>
          </a:xfrm>
          <a:prstGeom prst="rect">
            <a:avLst/>
          </a:prstGeom>
          <a:solidFill>
            <a:srgbClr val="FFFFFF"/>
          </a:solidFill>
          <a:ln>
            <a:solidFill>
              <a:srgbClr val="FF0000"/>
            </a:solidFill>
          </a:ln>
        </p:spPr>
        <p:txBody>
          <a:bodyPr wrap="square">
            <a:spAutoFit/>
          </a:bodyPr>
          <a:lstStyle/>
          <a:p>
            <a:r>
              <a:rPr lang="ja-JP" altLang="en-US" sz="1800" b="0" i="0" u="none" strike="noStrike" baseline="0" dirty="0">
                <a:solidFill>
                  <a:srgbClr val="FF0000"/>
                </a:solidFill>
                <a:latin typeface="游ゴシック Medium" panose="020B0500000000000000" pitchFamily="50" charset="-128"/>
                <a:ea typeface="游ゴシック Medium" panose="020B0500000000000000" pitchFamily="50" charset="-128"/>
              </a:rPr>
              <a:t>３８㎝離れたところへ</a:t>
            </a:r>
            <a:r>
              <a:rPr lang="en-US" altLang="ja-JP" sz="1800" b="0" i="0" u="none" strike="noStrike" baseline="0" dirty="0">
                <a:solidFill>
                  <a:srgbClr val="FF0000"/>
                </a:solidFill>
                <a:latin typeface="游ゴシック Medium" panose="020B0500000000000000" pitchFamily="50" charset="-128"/>
                <a:ea typeface="游ゴシック Medium" panose="020B0500000000000000" pitchFamily="50" charset="-128"/>
              </a:rPr>
              <a:t>3.5㎜</a:t>
            </a:r>
            <a:r>
              <a:rPr lang="ja-JP" altLang="en-US" sz="1800" b="0" i="0" u="none" strike="noStrike" baseline="0" dirty="0">
                <a:solidFill>
                  <a:srgbClr val="FF0000"/>
                </a:solidFill>
                <a:latin typeface="游ゴシック Medium" panose="020B0500000000000000" pitchFamily="50" charset="-128"/>
                <a:ea typeface="游ゴシック Medium" panose="020B0500000000000000" pitchFamily="50" charset="-128"/>
              </a:rPr>
              <a:t>の円を描く</a:t>
            </a:r>
            <a:endParaRPr lang="ja-JP" altLang="en-US" dirty="0">
              <a:solidFill>
                <a:srgbClr val="FF0000"/>
              </a:solidFill>
            </a:endParaRPr>
          </a:p>
        </p:txBody>
      </p:sp>
      <p:cxnSp>
        <p:nvCxnSpPr>
          <p:cNvPr id="7" name="直線矢印コネクタ 6">
            <a:extLst>
              <a:ext uri="{FF2B5EF4-FFF2-40B4-BE49-F238E27FC236}">
                <a16:creationId xmlns:a16="http://schemas.microsoft.com/office/drawing/2014/main" id="{E3AB5C73-157A-4B23-8E7F-6D376DDF53FE}"/>
              </a:ext>
            </a:extLst>
          </p:cNvPr>
          <p:cNvCxnSpPr/>
          <p:nvPr/>
        </p:nvCxnSpPr>
        <p:spPr>
          <a:xfrm flipV="1">
            <a:off x="10119360" y="3773301"/>
            <a:ext cx="741680" cy="40677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E6084A1D-9821-471A-AA09-5D9F58CC25C9}"/>
              </a:ext>
            </a:extLst>
          </p:cNvPr>
          <p:cNvSpPr txBox="1"/>
          <p:nvPr/>
        </p:nvSpPr>
        <p:spPr>
          <a:xfrm>
            <a:off x="1293495" y="2246484"/>
            <a:ext cx="1733875" cy="369332"/>
          </a:xfrm>
          <a:prstGeom prst="rect">
            <a:avLst/>
          </a:prstGeom>
          <a:solidFill>
            <a:srgbClr val="FFFFFF"/>
          </a:solidFill>
          <a:ln>
            <a:solidFill>
              <a:srgbClr val="FF0000"/>
            </a:solidFill>
          </a:ln>
        </p:spPr>
        <p:txBody>
          <a:bodyPr wrap="square">
            <a:spAutoFit/>
          </a:bodyPr>
          <a:lstStyle/>
          <a:p>
            <a:r>
              <a:rPr lang="en-US" altLang="ja-JP" sz="1800" b="0" i="0" u="none" strike="noStrike" baseline="0" dirty="0">
                <a:solidFill>
                  <a:srgbClr val="FF0000"/>
                </a:solidFill>
                <a:latin typeface="游ゴシック Medium" panose="020B0500000000000000" pitchFamily="50" charset="-128"/>
                <a:ea typeface="游ゴシック Medium" panose="020B0500000000000000" pitchFamily="50" charset="-128"/>
              </a:rPr>
              <a:t>1</a:t>
            </a:r>
            <a:r>
              <a:rPr lang="ja-JP" altLang="en-US" sz="1800" b="0" i="0" u="none" strike="noStrike" baseline="0" dirty="0">
                <a:solidFill>
                  <a:srgbClr val="FF0000"/>
                </a:solidFill>
                <a:latin typeface="游ゴシック Medium" panose="020B0500000000000000" pitchFamily="50" charset="-128"/>
                <a:ea typeface="游ゴシック Medium" panose="020B0500000000000000" pitchFamily="50" charset="-128"/>
              </a:rPr>
              <a:t>．</a:t>
            </a:r>
            <a:r>
              <a:rPr lang="en-US" altLang="ja-JP" sz="1800" b="0" i="0" u="none" strike="noStrike" baseline="0" dirty="0">
                <a:solidFill>
                  <a:srgbClr val="FF0000"/>
                </a:solidFill>
                <a:latin typeface="游ゴシック Medium" panose="020B0500000000000000" pitchFamily="50" charset="-128"/>
                <a:ea typeface="游ゴシック Medium" panose="020B0500000000000000" pitchFamily="50" charset="-128"/>
              </a:rPr>
              <a:t>3</a:t>
            </a:r>
            <a:r>
              <a:rPr lang="ja-JP" altLang="en-US" sz="1800" b="0" i="0" u="none" strike="noStrike" baseline="0" dirty="0">
                <a:solidFill>
                  <a:srgbClr val="FF0000"/>
                </a:solidFill>
                <a:latin typeface="游ゴシック Medium" panose="020B0500000000000000" pitchFamily="50" charset="-128"/>
                <a:ea typeface="游ゴシック Medium" panose="020B0500000000000000" pitchFamily="50" charset="-128"/>
              </a:rPr>
              <a:t>㎝の地球</a:t>
            </a:r>
            <a:endParaRPr lang="ja-JP" altLang="en-US" dirty="0">
              <a:solidFill>
                <a:srgbClr val="FF0000"/>
              </a:solidFill>
            </a:endParaRPr>
          </a:p>
        </p:txBody>
      </p:sp>
      <p:cxnSp>
        <p:nvCxnSpPr>
          <p:cNvPr id="13" name="直線矢印コネクタ 12">
            <a:extLst>
              <a:ext uri="{FF2B5EF4-FFF2-40B4-BE49-F238E27FC236}">
                <a16:creationId xmlns:a16="http://schemas.microsoft.com/office/drawing/2014/main" id="{979637E6-0A63-4222-B007-68732326D359}"/>
              </a:ext>
            </a:extLst>
          </p:cNvPr>
          <p:cNvCxnSpPr>
            <a:cxnSpLocks/>
          </p:cNvCxnSpPr>
          <p:nvPr/>
        </p:nvCxnSpPr>
        <p:spPr>
          <a:xfrm flipH="1">
            <a:off x="1148080" y="2738437"/>
            <a:ext cx="290830" cy="28575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C639B32C-57D8-198F-CAE7-B702F0A76F18}"/>
              </a:ext>
            </a:extLst>
          </p:cNvPr>
          <p:cNvSpPr txBox="1"/>
          <p:nvPr/>
        </p:nvSpPr>
        <p:spPr>
          <a:xfrm>
            <a:off x="710048" y="608614"/>
            <a:ext cx="5750336" cy="584775"/>
          </a:xfrm>
          <a:prstGeom prst="rect">
            <a:avLst/>
          </a:prstGeom>
          <a:noFill/>
        </p:spPr>
        <p:txBody>
          <a:bodyPr wrap="square">
            <a:spAutoFit/>
          </a:bodyPr>
          <a:lstStyle/>
          <a:p>
            <a:pPr algn="just"/>
            <a:r>
              <a:rPr lang="en-US" altLang="ja-JP" sz="3200" dirty="0">
                <a:solidFill>
                  <a:srgbClr val="000000"/>
                </a:solidFill>
                <a:latin typeface="游ゴシック Medium" panose="020B0500000000000000" pitchFamily="50" charset="-128"/>
                <a:ea typeface="游ゴシック Medium" panose="020B0500000000000000" pitchFamily="50" charset="-128"/>
              </a:rPr>
              <a:t>10</a:t>
            </a:r>
            <a:r>
              <a:rPr lang="ja-JP" altLang="en-US" sz="3200" dirty="0">
                <a:solidFill>
                  <a:srgbClr val="000000"/>
                </a:solidFill>
                <a:latin typeface="游ゴシック Medium" panose="020B0500000000000000" pitchFamily="50" charset="-128"/>
                <a:ea typeface="游ゴシック Medium" panose="020B0500000000000000" pitchFamily="50" charset="-128"/>
              </a:rPr>
              <a:t>億分の</a:t>
            </a:r>
            <a:r>
              <a:rPr lang="en-US" altLang="ja-JP" sz="3200" dirty="0">
                <a:solidFill>
                  <a:srgbClr val="000000"/>
                </a:solidFill>
                <a:latin typeface="游ゴシック Medium" panose="020B0500000000000000" pitchFamily="50" charset="-128"/>
                <a:ea typeface="游ゴシック Medium" panose="020B0500000000000000" pitchFamily="50" charset="-128"/>
              </a:rPr>
              <a:t>1</a:t>
            </a:r>
            <a:r>
              <a:rPr lang="ja-JP" altLang="en-US" sz="3200" dirty="0">
                <a:solidFill>
                  <a:srgbClr val="000000"/>
                </a:solidFill>
                <a:latin typeface="游ゴシック Medium" panose="020B0500000000000000" pitchFamily="50" charset="-128"/>
                <a:ea typeface="游ゴシック Medium" panose="020B0500000000000000" pitchFamily="50" charset="-128"/>
              </a:rPr>
              <a:t>の模型　地球と月</a:t>
            </a:r>
          </a:p>
        </p:txBody>
      </p:sp>
    </p:spTree>
    <p:extLst>
      <p:ext uri="{BB962C8B-B14F-4D97-AF65-F5344CB8AC3E}">
        <p14:creationId xmlns:p14="http://schemas.microsoft.com/office/powerpoint/2010/main" val="251119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F47CF47-73BF-4798-A234-B6C3E7662405}"/>
              </a:ext>
            </a:extLst>
          </p:cNvPr>
          <p:cNvSpPr txBox="1"/>
          <p:nvPr/>
        </p:nvSpPr>
        <p:spPr>
          <a:xfrm>
            <a:off x="737550" y="5833281"/>
            <a:ext cx="6074730" cy="584775"/>
          </a:xfrm>
          <a:prstGeom prst="rect">
            <a:avLst/>
          </a:prstGeom>
          <a:noFill/>
        </p:spPr>
        <p:txBody>
          <a:bodyPr wrap="square">
            <a:spAutoFit/>
          </a:bodyPr>
          <a:lstStyle/>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これらを利用して実験します。</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pic>
        <p:nvPicPr>
          <p:cNvPr id="6" name="図 5">
            <a:extLst>
              <a:ext uri="{FF2B5EF4-FFF2-40B4-BE49-F238E27FC236}">
                <a16:creationId xmlns:a16="http://schemas.microsoft.com/office/drawing/2014/main" id="{B91239D8-CC44-4872-A544-823B731CA33A}"/>
              </a:ext>
            </a:extLst>
          </p:cNvPr>
          <p:cNvPicPr>
            <a:picLocks noChangeAspect="1"/>
          </p:cNvPicPr>
          <p:nvPr/>
        </p:nvPicPr>
        <p:blipFill>
          <a:blip r:embed="rId2"/>
          <a:stretch>
            <a:fillRect/>
          </a:stretch>
        </p:blipFill>
        <p:spPr>
          <a:xfrm>
            <a:off x="1992669" y="2449285"/>
            <a:ext cx="3188593" cy="2728836"/>
          </a:xfrm>
          <a:prstGeom prst="rect">
            <a:avLst/>
          </a:prstGeom>
        </p:spPr>
      </p:pic>
      <p:sp>
        <p:nvSpPr>
          <p:cNvPr id="3" name="テキスト ボックス 2">
            <a:extLst>
              <a:ext uri="{FF2B5EF4-FFF2-40B4-BE49-F238E27FC236}">
                <a16:creationId xmlns:a16="http://schemas.microsoft.com/office/drawing/2014/main" id="{FA49E672-06AD-D2D8-4BE5-AB7CED967587}"/>
              </a:ext>
            </a:extLst>
          </p:cNvPr>
          <p:cNvSpPr txBox="1"/>
          <p:nvPr/>
        </p:nvSpPr>
        <p:spPr>
          <a:xfrm>
            <a:off x="600333" y="238736"/>
            <a:ext cx="10716900" cy="584775"/>
          </a:xfrm>
          <a:prstGeom prst="rect">
            <a:avLst/>
          </a:prstGeom>
          <a:noFill/>
        </p:spPr>
        <p:txBody>
          <a:bodyPr wrap="square">
            <a:spAutoFit/>
          </a:bodyPr>
          <a:lstStyle/>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次は、太陽までの距離を実感します。</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4" name="テキスト ボックス 3">
            <a:extLst>
              <a:ext uri="{FF2B5EF4-FFF2-40B4-BE49-F238E27FC236}">
                <a16:creationId xmlns:a16="http://schemas.microsoft.com/office/drawing/2014/main" id="{0470A112-184D-7BC9-825E-AC588B41E1A4}"/>
              </a:ext>
            </a:extLst>
          </p:cNvPr>
          <p:cNvSpPr txBox="1"/>
          <p:nvPr/>
        </p:nvSpPr>
        <p:spPr>
          <a:xfrm>
            <a:off x="1013369" y="1182249"/>
            <a:ext cx="10716900" cy="1077218"/>
          </a:xfrm>
          <a:prstGeom prst="rect">
            <a:avLst/>
          </a:prstGeom>
          <a:noFill/>
        </p:spPr>
        <p:txBody>
          <a:bodyPr wrap="square">
            <a:spAutoFit/>
          </a:bodyPr>
          <a:lstStyle/>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地球から見ると、太陽は月とほぼ同じ大きさです。</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これは皆既日食の写真で確認することができます。</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2" name="テキスト ボックス 1">
            <a:extLst>
              <a:ext uri="{FF2B5EF4-FFF2-40B4-BE49-F238E27FC236}">
                <a16:creationId xmlns:a16="http://schemas.microsoft.com/office/drawing/2014/main" id="{58A0876E-02B0-60B8-DFD2-0390F3A53DF2}"/>
              </a:ext>
            </a:extLst>
          </p:cNvPr>
          <p:cNvSpPr txBox="1"/>
          <p:nvPr/>
        </p:nvSpPr>
        <p:spPr>
          <a:xfrm>
            <a:off x="5727705" y="3461598"/>
            <a:ext cx="5358450" cy="584775"/>
          </a:xfrm>
          <a:prstGeom prst="rect">
            <a:avLst/>
          </a:prstGeom>
          <a:noFill/>
        </p:spPr>
        <p:txBody>
          <a:bodyPr wrap="square">
            <a:spAutoFit/>
          </a:bodyPr>
          <a:lstStyle/>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太陽の直径は</a:t>
            </a:r>
            <a:r>
              <a:rPr lang="en-US" altLang="ja-JP" sz="3200" dirty="0">
                <a:solidFill>
                  <a:srgbClr val="000000"/>
                </a:solidFill>
                <a:latin typeface="游ゴシック Medium" panose="020B0500000000000000" pitchFamily="50" charset="-128"/>
                <a:ea typeface="游ゴシック Medium" panose="020B0500000000000000" pitchFamily="50" charset="-128"/>
              </a:rPr>
              <a:t>140</a:t>
            </a:r>
            <a:r>
              <a:rPr lang="ja-JP" altLang="en-US" sz="3200" dirty="0">
                <a:solidFill>
                  <a:srgbClr val="000000"/>
                </a:solidFill>
                <a:latin typeface="游ゴシック Medium" panose="020B0500000000000000" pitchFamily="50" charset="-128"/>
                <a:ea typeface="游ゴシック Medium" panose="020B0500000000000000" pitchFamily="50" charset="-128"/>
              </a:rPr>
              <a:t>万㎞です。</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7" name="テキスト ボックス 6">
            <a:extLst>
              <a:ext uri="{FF2B5EF4-FFF2-40B4-BE49-F238E27FC236}">
                <a16:creationId xmlns:a16="http://schemas.microsoft.com/office/drawing/2014/main" id="{6C0DC9A5-4419-FA63-95FA-6403A884EB16}"/>
              </a:ext>
            </a:extLst>
          </p:cNvPr>
          <p:cNvSpPr txBox="1"/>
          <p:nvPr/>
        </p:nvSpPr>
        <p:spPr>
          <a:xfrm>
            <a:off x="5727705" y="4116758"/>
            <a:ext cx="6909177" cy="584775"/>
          </a:xfrm>
          <a:prstGeom prst="rect">
            <a:avLst/>
          </a:prstGeom>
          <a:noFill/>
        </p:spPr>
        <p:txBody>
          <a:bodyPr wrap="square">
            <a:spAutoFit/>
          </a:bodyPr>
          <a:lstStyle/>
          <a:p>
            <a:pPr algn="just"/>
            <a:r>
              <a:rPr lang="en-US" altLang="ja-JP" sz="3200" dirty="0">
                <a:solidFill>
                  <a:srgbClr val="000000"/>
                </a:solidFill>
                <a:latin typeface="游ゴシック Medium" panose="020B0500000000000000" pitchFamily="50" charset="-128"/>
                <a:ea typeface="游ゴシック Medium" panose="020B0500000000000000" pitchFamily="50" charset="-128"/>
              </a:rPr>
              <a:t>10</a:t>
            </a:r>
            <a:r>
              <a:rPr lang="ja-JP" altLang="en-US" sz="3200" dirty="0">
                <a:solidFill>
                  <a:srgbClr val="000000"/>
                </a:solidFill>
                <a:latin typeface="游ゴシック Medium" panose="020B0500000000000000" pitchFamily="50" charset="-128"/>
                <a:ea typeface="游ゴシック Medium" panose="020B0500000000000000" pitchFamily="50" charset="-128"/>
              </a:rPr>
              <a:t>億分の</a:t>
            </a:r>
            <a:r>
              <a:rPr lang="en-US" altLang="ja-JP" sz="3200" dirty="0">
                <a:solidFill>
                  <a:srgbClr val="000000"/>
                </a:solidFill>
                <a:latin typeface="游ゴシック Medium" panose="020B0500000000000000" pitchFamily="50" charset="-128"/>
                <a:ea typeface="游ゴシック Medium" panose="020B0500000000000000" pitchFamily="50" charset="-128"/>
              </a:rPr>
              <a:t>1</a:t>
            </a:r>
            <a:r>
              <a:rPr lang="ja-JP" altLang="en-US" sz="3200" dirty="0">
                <a:solidFill>
                  <a:srgbClr val="000000"/>
                </a:solidFill>
                <a:latin typeface="游ゴシック Medium" panose="020B0500000000000000" pitchFamily="50" charset="-128"/>
                <a:ea typeface="游ゴシック Medium" panose="020B0500000000000000" pitchFamily="50" charset="-128"/>
              </a:rPr>
              <a:t>の模型では</a:t>
            </a:r>
            <a:r>
              <a:rPr lang="en-US" altLang="ja-JP" sz="3200" dirty="0">
                <a:solidFill>
                  <a:srgbClr val="000000"/>
                </a:solidFill>
                <a:latin typeface="游ゴシック Medium" panose="020B0500000000000000" pitchFamily="50" charset="-128"/>
                <a:ea typeface="游ゴシック Medium" panose="020B0500000000000000" pitchFamily="50" charset="-128"/>
              </a:rPr>
              <a:t>140㎝</a:t>
            </a:r>
            <a:r>
              <a:rPr lang="ja-JP" altLang="en-US" sz="3200" dirty="0">
                <a:solidFill>
                  <a:srgbClr val="000000"/>
                </a:solidFill>
                <a:latin typeface="游ゴシック Medium" panose="020B0500000000000000" pitchFamily="50" charset="-128"/>
                <a:ea typeface="游ゴシック Medium" panose="020B0500000000000000" pitchFamily="50" charset="-128"/>
              </a:rPr>
              <a:t>です。</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86268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 calcmode="lin" valueType="num">
                                      <p:cBhvr additive="base">
                                        <p:cTn id="3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A27DC888-3CDA-495E-92A5-4CFA9B76F670}"/>
              </a:ext>
            </a:extLst>
          </p:cNvPr>
          <p:cNvSpPr txBox="1"/>
          <p:nvPr/>
        </p:nvSpPr>
        <p:spPr>
          <a:xfrm>
            <a:off x="737550" y="341977"/>
            <a:ext cx="10716900" cy="3046988"/>
          </a:xfrm>
          <a:prstGeom prst="rect">
            <a:avLst/>
          </a:prstGeom>
          <a:noFill/>
          <a:ln w="25400" cap="rnd">
            <a:solidFill>
              <a:schemeClr val="tx1"/>
            </a:solid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algn="just"/>
            <a:r>
              <a:rPr lang="ja-JP" altLang="en-US" sz="3200" b="0" i="0" u="none" strike="noStrike" baseline="0" dirty="0">
                <a:solidFill>
                  <a:srgbClr val="0070C0"/>
                </a:solidFill>
                <a:latin typeface="游ゴシック Medium" panose="020B0500000000000000" pitchFamily="50" charset="-128"/>
                <a:ea typeface="游ゴシック Medium" panose="020B0500000000000000" pitchFamily="50" charset="-128"/>
              </a:rPr>
              <a:t>課題</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１０億分の１の模型を使って、次のような実験をします。運動場の端に直径</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140㎝</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の円（太陽）を貼り、その場所からだんだんと離れていくように歩きます。</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目から</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38㎝</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離した</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3.5㎜</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の円（月）が</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140㎝</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の円（太陽）と同じ大きさにみえるところで止まります。その場所は運動場のどのあたりだと思いますか。</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pic>
        <p:nvPicPr>
          <p:cNvPr id="3" name="図 2">
            <a:extLst>
              <a:ext uri="{FF2B5EF4-FFF2-40B4-BE49-F238E27FC236}">
                <a16:creationId xmlns:a16="http://schemas.microsoft.com/office/drawing/2014/main" id="{E9CF3E0B-0E88-456E-91D9-CA490CC1370E}"/>
              </a:ext>
            </a:extLst>
          </p:cNvPr>
          <p:cNvPicPr>
            <a:picLocks noChangeAspect="1"/>
          </p:cNvPicPr>
          <p:nvPr/>
        </p:nvPicPr>
        <p:blipFill>
          <a:blip r:embed="rId2"/>
          <a:stretch>
            <a:fillRect/>
          </a:stretch>
        </p:blipFill>
        <p:spPr>
          <a:xfrm>
            <a:off x="3639355" y="4068999"/>
            <a:ext cx="4913290" cy="2263302"/>
          </a:xfrm>
          <a:prstGeom prst="rect">
            <a:avLst/>
          </a:prstGeom>
        </p:spPr>
      </p:pic>
      <p:sp>
        <p:nvSpPr>
          <p:cNvPr id="11" name="テキスト ボックス 10">
            <a:extLst>
              <a:ext uri="{FF2B5EF4-FFF2-40B4-BE49-F238E27FC236}">
                <a16:creationId xmlns:a16="http://schemas.microsoft.com/office/drawing/2014/main" id="{F213B08F-A20D-4E28-ADC9-216737C8FBBF}"/>
              </a:ext>
            </a:extLst>
          </p:cNvPr>
          <p:cNvSpPr txBox="1"/>
          <p:nvPr/>
        </p:nvSpPr>
        <p:spPr>
          <a:xfrm>
            <a:off x="9138600" y="5646537"/>
            <a:ext cx="2768920" cy="584775"/>
          </a:xfrm>
          <a:prstGeom prst="rect">
            <a:avLst/>
          </a:prstGeom>
          <a:noFill/>
        </p:spPr>
        <p:txBody>
          <a:bodyPr wrap="square">
            <a:spAutoFit/>
          </a:bodyPr>
          <a:lstStyle/>
          <a:p>
            <a:pPr algn="just"/>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140㎝</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の太陽</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13" name="テキスト ボックス 12">
            <a:extLst>
              <a:ext uri="{FF2B5EF4-FFF2-40B4-BE49-F238E27FC236}">
                <a16:creationId xmlns:a16="http://schemas.microsoft.com/office/drawing/2014/main" id="{50AD71A1-9CCF-4947-994B-2AFA35075B76}"/>
              </a:ext>
            </a:extLst>
          </p:cNvPr>
          <p:cNvSpPr txBox="1"/>
          <p:nvPr/>
        </p:nvSpPr>
        <p:spPr>
          <a:xfrm>
            <a:off x="284480" y="5438805"/>
            <a:ext cx="3106275" cy="1077218"/>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運動場の端まで</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120</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ｍ</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14" name="矢印: 下 13">
            <a:extLst>
              <a:ext uri="{FF2B5EF4-FFF2-40B4-BE49-F238E27FC236}">
                <a16:creationId xmlns:a16="http://schemas.microsoft.com/office/drawing/2014/main" id="{8AF432F6-7348-4324-857A-7FA95FD8929C}"/>
              </a:ext>
            </a:extLst>
          </p:cNvPr>
          <p:cNvSpPr/>
          <p:nvPr/>
        </p:nvSpPr>
        <p:spPr>
          <a:xfrm rot="6445660">
            <a:off x="8682940" y="3987983"/>
            <a:ext cx="325365" cy="19736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下 14">
            <a:extLst>
              <a:ext uri="{FF2B5EF4-FFF2-40B4-BE49-F238E27FC236}">
                <a16:creationId xmlns:a16="http://schemas.microsoft.com/office/drawing/2014/main" id="{DD24ED19-33A2-4F26-B4EF-A4B2F43B326F}"/>
              </a:ext>
            </a:extLst>
          </p:cNvPr>
          <p:cNvSpPr/>
          <p:nvPr/>
        </p:nvSpPr>
        <p:spPr>
          <a:xfrm rot="15133781">
            <a:off x="2955192" y="4073219"/>
            <a:ext cx="275912" cy="18841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コネクタ 3">
            <a:extLst>
              <a:ext uri="{FF2B5EF4-FFF2-40B4-BE49-F238E27FC236}">
                <a16:creationId xmlns:a16="http://schemas.microsoft.com/office/drawing/2014/main" id="{05F5DE6B-F8E4-443A-9850-834D7E9EDB1C}"/>
              </a:ext>
            </a:extLst>
          </p:cNvPr>
          <p:cNvCxnSpPr>
            <a:cxnSpLocks/>
          </p:cNvCxnSpPr>
          <p:nvPr/>
        </p:nvCxnSpPr>
        <p:spPr>
          <a:xfrm>
            <a:off x="872359" y="2298049"/>
            <a:ext cx="104199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B69E57A1-0006-4525-83AA-515E53DF2D1D}"/>
              </a:ext>
            </a:extLst>
          </p:cNvPr>
          <p:cNvCxnSpPr>
            <a:cxnSpLocks/>
          </p:cNvCxnSpPr>
          <p:nvPr/>
        </p:nvCxnSpPr>
        <p:spPr>
          <a:xfrm>
            <a:off x="872359" y="2793472"/>
            <a:ext cx="54733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806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E714606-6164-4C67-BDF8-990D550D6149}"/>
              </a:ext>
            </a:extLst>
          </p:cNvPr>
          <p:cNvSpPr txBox="1"/>
          <p:nvPr/>
        </p:nvSpPr>
        <p:spPr>
          <a:xfrm>
            <a:off x="563560" y="339725"/>
            <a:ext cx="10716900" cy="1077218"/>
          </a:xfrm>
          <a:prstGeom prst="rect">
            <a:avLst/>
          </a:prstGeom>
          <a:noFill/>
        </p:spPr>
        <p:txBody>
          <a:bodyPr wrap="square">
            <a:spAutoFit/>
          </a:bodyPr>
          <a:lstStyle/>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１</a:t>
            </a:r>
            <a:r>
              <a:rPr lang="en-US" altLang="ja-JP" sz="3200" dirty="0">
                <a:solidFill>
                  <a:srgbClr val="000000"/>
                </a:solidFill>
                <a:latin typeface="游ゴシック Medium" panose="020B0500000000000000" pitchFamily="50" charset="-128"/>
                <a:ea typeface="游ゴシック Medium" panose="020B0500000000000000" pitchFamily="50" charset="-128"/>
              </a:rPr>
              <a:t>0</a:t>
            </a:r>
            <a:r>
              <a:rPr lang="ja-JP" altLang="en-US" sz="3200" dirty="0">
                <a:solidFill>
                  <a:srgbClr val="000000"/>
                </a:solidFill>
                <a:latin typeface="游ゴシック Medium" panose="020B0500000000000000" pitchFamily="50" charset="-128"/>
                <a:ea typeface="游ゴシック Medium" panose="020B0500000000000000" pitchFamily="50" charset="-128"/>
              </a:rPr>
              <a:t>億分の１の模型</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　地球から３８㎝離れた</a:t>
            </a:r>
            <a:r>
              <a:rPr lang="en-US" altLang="ja-JP" sz="3200" dirty="0">
                <a:solidFill>
                  <a:srgbClr val="000000"/>
                </a:solidFill>
                <a:latin typeface="游ゴシック Medium" panose="020B0500000000000000" pitchFamily="50" charset="-128"/>
                <a:ea typeface="游ゴシック Medium" panose="020B0500000000000000" pitchFamily="50" charset="-128"/>
              </a:rPr>
              <a:t>3.5㎜</a:t>
            </a:r>
            <a:r>
              <a:rPr lang="ja-JP" altLang="en-US" sz="3200" dirty="0">
                <a:solidFill>
                  <a:srgbClr val="000000"/>
                </a:solidFill>
                <a:latin typeface="游ゴシック Medium" panose="020B0500000000000000" pitchFamily="50" charset="-128"/>
                <a:ea typeface="游ゴシック Medium" panose="020B0500000000000000" pitchFamily="50" charset="-128"/>
              </a:rPr>
              <a:t>の円（月）を作る</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pic>
        <p:nvPicPr>
          <p:cNvPr id="9" name="図 8">
            <a:extLst>
              <a:ext uri="{FF2B5EF4-FFF2-40B4-BE49-F238E27FC236}">
                <a16:creationId xmlns:a16="http://schemas.microsoft.com/office/drawing/2014/main" id="{2322F195-978C-4594-8A31-D0361178C35A}"/>
              </a:ext>
            </a:extLst>
          </p:cNvPr>
          <p:cNvPicPr>
            <a:picLocks noChangeAspect="1"/>
          </p:cNvPicPr>
          <p:nvPr/>
        </p:nvPicPr>
        <p:blipFill>
          <a:blip r:embed="rId2"/>
          <a:stretch>
            <a:fillRect/>
          </a:stretch>
        </p:blipFill>
        <p:spPr>
          <a:xfrm>
            <a:off x="1582465" y="2231490"/>
            <a:ext cx="3065172" cy="3002604"/>
          </a:xfrm>
          <a:prstGeom prst="rect">
            <a:avLst/>
          </a:prstGeom>
        </p:spPr>
      </p:pic>
      <p:sp>
        <p:nvSpPr>
          <p:cNvPr id="5" name="テキスト ボックス 4">
            <a:extLst>
              <a:ext uri="{FF2B5EF4-FFF2-40B4-BE49-F238E27FC236}">
                <a16:creationId xmlns:a16="http://schemas.microsoft.com/office/drawing/2014/main" id="{F9702DD6-CCFA-4D41-99F8-B0639C77D59B}"/>
              </a:ext>
            </a:extLst>
          </p:cNvPr>
          <p:cNvSpPr txBox="1"/>
          <p:nvPr/>
        </p:nvSpPr>
        <p:spPr>
          <a:xfrm>
            <a:off x="5555015" y="2187106"/>
            <a:ext cx="4379560" cy="1569660"/>
          </a:xfrm>
          <a:prstGeom prst="rect">
            <a:avLst/>
          </a:prstGeom>
          <a:noFill/>
        </p:spPr>
        <p:txBody>
          <a:bodyPr wrap="square">
            <a:spAutoFit/>
          </a:bodyPr>
          <a:lstStyle/>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長さ</a:t>
            </a:r>
            <a:r>
              <a:rPr lang="en-US" altLang="ja-JP" sz="3200" dirty="0">
                <a:solidFill>
                  <a:srgbClr val="000000"/>
                </a:solidFill>
                <a:latin typeface="游ゴシック Medium" panose="020B0500000000000000" pitchFamily="50" charset="-128"/>
                <a:ea typeface="游ゴシック Medium" panose="020B0500000000000000" pitchFamily="50" charset="-128"/>
              </a:rPr>
              <a:t>40</a:t>
            </a:r>
            <a:r>
              <a:rPr lang="ja-JP" altLang="en-US" sz="3200" dirty="0">
                <a:solidFill>
                  <a:srgbClr val="000000"/>
                </a:solidFill>
                <a:latin typeface="游ゴシック Medium" panose="020B0500000000000000" pitchFamily="50" charset="-128"/>
                <a:ea typeface="游ゴシック Medium" panose="020B0500000000000000" pitchFamily="50" charset="-128"/>
              </a:rPr>
              <a:t>㎝の布テープに</a:t>
            </a:r>
            <a:r>
              <a:rPr lang="en-US" altLang="ja-JP" sz="3200" dirty="0">
                <a:solidFill>
                  <a:srgbClr val="000000"/>
                </a:solidFill>
                <a:latin typeface="游ゴシック Medium" panose="020B0500000000000000" pitchFamily="50" charset="-128"/>
                <a:ea typeface="游ゴシック Medium" panose="020B0500000000000000" pitchFamily="50" charset="-128"/>
              </a:rPr>
              <a:t>4㎜</a:t>
            </a:r>
            <a:r>
              <a:rPr lang="ja-JP" altLang="en-US" sz="3200" dirty="0">
                <a:solidFill>
                  <a:srgbClr val="000000"/>
                </a:solidFill>
                <a:latin typeface="游ゴシック Medium" panose="020B0500000000000000" pitchFamily="50" charset="-128"/>
                <a:ea typeface="游ゴシック Medium" panose="020B0500000000000000" pitchFamily="50" charset="-128"/>
              </a:rPr>
              <a:t>と</a:t>
            </a:r>
            <a:r>
              <a:rPr lang="en-US" altLang="ja-JP" sz="3200" dirty="0">
                <a:solidFill>
                  <a:srgbClr val="000000"/>
                </a:solidFill>
                <a:latin typeface="游ゴシック Medium" panose="020B0500000000000000" pitchFamily="50" charset="-128"/>
                <a:ea typeface="游ゴシック Medium" panose="020B0500000000000000" pitchFamily="50" charset="-128"/>
              </a:rPr>
              <a:t>3㎜</a:t>
            </a:r>
            <a:r>
              <a:rPr lang="ja-JP" altLang="en-US" sz="3200" dirty="0">
                <a:solidFill>
                  <a:srgbClr val="000000"/>
                </a:solidFill>
                <a:latin typeface="游ゴシック Medium" panose="020B0500000000000000" pitchFamily="50" charset="-128"/>
                <a:ea typeface="游ゴシック Medium" panose="020B0500000000000000" pitchFamily="50" charset="-128"/>
              </a:rPr>
              <a:t>のシールを重ねて貼ります。</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
        <p:nvSpPr>
          <p:cNvPr id="6" name="テキスト ボックス 5">
            <a:extLst>
              <a:ext uri="{FF2B5EF4-FFF2-40B4-BE49-F238E27FC236}">
                <a16:creationId xmlns:a16="http://schemas.microsoft.com/office/drawing/2014/main" id="{E9D49DE4-F661-4FC2-9D4A-827CA8422461}"/>
              </a:ext>
            </a:extLst>
          </p:cNvPr>
          <p:cNvSpPr txBox="1"/>
          <p:nvPr/>
        </p:nvSpPr>
        <p:spPr>
          <a:xfrm>
            <a:off x="5555015" y="4142030"/>
            <a:ext cx="4379560" cy="584775"/>
          </a:xfrm>
          <a:prstGeom prst="rect">
            <a:avLst/>
          </a:prstGeom>
          <a:noFill/>
        </p:spPr>
        <p:txBody>
          <a:bodyPr wrap="square">
            <a:spAutoFit/>
          </a:bodyPr>
          <a:lstStyle/>
          <a:p>
            <a:pPr algn="just"/>
            <a:r>
              <a:rPr lang="en-US" altLang="ja-JP" sz="3200" dirty="0">
                <a:solidFill>
                  <a:srgbClr val="000000"/>
                </a:solidFill>
                <a:latin typeface="游ゴシック Medium" panose="020B0500000000000000" pitchFamily="50" charset="-128"/>
                <a:ea typeface="游ゴシック Medium" panose="020B0500000000000000" pitchFamily="50" charset="-128"/>
              </a:rPr>
              <a:t>3.5㎜</a:t>
            </a:r>
            <a:r>
              <a:rPr lang="ja-JP" altLang="en-US" sz="3200" dirty="0">
                <a:solidFill>
                  <a:srgbClr val="000000"/>
                </a:solidFill>
                <a:latin typeface="游ゴシック Medium" panose="020B0500000000000000" pitchFamily="50" charset="-128"/>
                <a:ea typeface="游ゴシック Medium" panose="020B0500000000000000" pitchFamily="50" charset="-128"/>
              </a:rPr>
              <a:t>の円が月です。</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51694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E714606-6164-4C67-BDF8-990D550D6149}"/>
              </a:ext>
            </a:extLst>
          </p:cNvPr>
          <p:cNvSpPr txBox="1"/>
          <p:nvPr/>
        </p:nvSpPr>
        <p:spPr>
          <a:xfrm>
            <a:off x="563560" y="339725"/>
            <a:ext cx="10716900" cy="1077218"/>
          </a:xfrm>
          <a:prstGeom prst="rect">
            <a:avLst/>
          </a:prstGeom>
          <a:noFill/>
        </p:spPr>
        <p:txBody>
          <a:bodyPr wrap="square">
            <a:spAutoFit/>
          </a:bodyPr>
          <a:lstStyle/>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１億分の１の模型</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　地球から３８㎝離れた</a:t>
            </a:r>
            <a:r>
              <a:rPr lang="en-US" altLang="ja-JP" sz="3200" dirty="0">
                <a:solidFill>
                  <a:srgbClr val="000000"/>
                </a:solidFill>
                <a:latin typeface="游ゴシック Medium" panose="020B0500000000000000" pitchFamily="50" charset="-128"/>
                <a:ea typeface="游ゴシック Medium" panose="020B0500000000000000" pitchFamily="50" charset="-128"/>
              </a:rPr>
              <a:t>3.5㎜</a:t>
            </a:r>
            <a:r>
              <a:rPr lang="ja-JP" altLang="en-US" sz="3200" dirty="0">
                <a:solidFill>
                  <a:srgbClr val="000000"/>
                </a:solidFill>
                <a:latin typeface="游ゴシック Medium" panose="020B0500000000000000" pitchFamily="50" charset="-128"/>
                <a:ea typeface="游ゴシック Medium" panose="020B0500000000000000" pitchFamily="50" charset="-128"/>
              </a:rPr>
              <a:t>の円（月）を作る</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
        <p:nvSpPr>
          <p:cNvPr id="5" name="テキスト ボックス 4">
            <a:extLst>
              <a:ext uri="{FF2B5EF4-FFF2-40B4-BE49-F238E27FC236}">
                <a16:creationId xmlns:a16="http://schemas.microsoft.com/office/drawing/2014/main" id="{F9702DD6-CCFA-4D41-99F8-B0639C77D59B}"/>
              </a:ext>
            </a:extLst>
          </p:cNvPr>
          <p:cNvSpPr txBox="1"/>
          <p:nvPr/>
        </p:nvSpPr>
        <p:spPr>
          <a:xfrm>
            <a:off x="7134148" y="1732500"/>
            <a:ext cx="4550200" cy="2062103"/>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布テープの両端を</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を片方ずつの手で持つと残りのテープの長さが</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38㎝</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となります。</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pic>
        <p:nvPicPr>
          <p:cNvPr id="3" name="図 2">
            <a:extLst>
              <a:ext uri="{FF2B5EF4-FFF2-40B4-BE49-F238E27FC236}">
                <a16:creationId xmlns:a16="http://schemas.microsoft.com/office/drawing/2014/main" id="{DF76AB29-65E3-4515-B04A-B5C2DAAA4E0B}"/>
              </a:ext>
            </a:extLst>
          </p:cNvPr>
          <p:cNvPicPr>
            <a:picLocks noChangeAspect="1"/>
          </p:cNvPicPr>
          <p:nvPr/>
        </p:nvPicPr>
        <p:blipFill>
          <a:blip r:embed="rId2"/>
          <a:stretch>
            <a:fillRect/>
          </a:stretch>
        </p:blipFill>
        <p:spPr>
          <a:xfrm>
            <a:off x="0" y="1620000"/>
            <a:ext cx="7029297" cy="4785775"/>
          </a:xfrm>
          <a:prstGeom prst="rect">
            <a:avLst/>
          </a:prstGeom>
        </p:spPr>
      </p:pic>
    </p:spTree>
    <p:extLst>
      <p:ext uri="{BB962C8B-B14F-4D97-AF65-F5344CB8AC3E}">
        <p14:creationId xmlns:p14="http://schemas.microsoft.com/office/powerpoint/2010/main" val="3776385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E714606-6164-4C67-BDF8-990D550D6149}"/>
              </a:ext>
            </a:extLst>
          </p:cNvPr>
          <p:cNvSpPr txBox="1"/>
          <p:nvPr/>
        </p:nvSpPr>
        <p:spPr>
          <a:xfrm>
            <a:off x="563560" y="339725"/>
            <a:ext cx="10716900" cy="1077218"/>
          </a:xfrm>
          <a:prstGeom prst="rect">
            <a:avLst/>
          </a:prstGeom>
          <a:noFill/>
        </p:spPr>
        <p:txBody>
          <a:bodyPr wrap="square">
            <a:spAutoFit/>
          </a:bodyPr>
          <a:lstStyle/>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１億分の１の模型</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　地球から３８㎝離れた</a:t>
            </a:r>
            <a:r>
              <a:rPr lang="en-US" altLang="ja-JP" sz="3200" dirty="0">
                <a:solidFill>
                  <a:srgbClr val="000000"/>
                </a:solidFill>
                <a:latin typeface="游ゴシック Medium" panose="020B0500000000000000" pitchFamily="50" charset="-128"/>
                <a:ea typeface="游ゴシック Medium" panose="020B0500000000000000" pitchFamily="50" charset="-128"/>
              </a:rPr>
              <a:t>3.5㎜</a:t>
            </a:r>
            <a:r>
              <a:rPr lang="ja-JP" altLang="en-US" sz="3200" dirty="0">
                <a:solidFill>
                  <a:srgbClr val="000000"/>
                </a:solidFill>
                <a:latin typeface="游ゴシック Medium" panose="020B0500000000000000" pitchFamily="50" charset="-128"/>
                <a:ea typeface="游ゴシック Medium" panose="020B0500000000000000" pitchFamily="50" charset="-128"/>
              </a:rPr>
              <a:t>の円（月）を作る</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
        <p:nvSpPr>
          <p:cNvPr id="5" name="テキスト ボックス 4">
            <a:extLst>
              <a:ext uri="{FF2B5EF4-FFF2-40B4-BE49-F238E27FC236}">
                <a16:creationId xmlns:a16="http://schemas.microsoft.com/office/drawing/2014/main" id="{F9702DD6-CCFA-4D41-99F8-B0639C77D59B}"/>
              </a:ext>
            </a:extLst>
          </p:cNvPr>
          <p:cNvSpPr txBox="1"/>
          <p:nvPr/>
        </p:nvSpPr>
        <p:spPr>
          <a:xfrm>
            <a:off x="7134148" y="1580100"/>
            <a:ext cx="4550200" cy="3046988"/>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シールが貼ってない布テープの端を頬に付けてテープをピンと張ると、</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38㎝</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離れたところに</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3.5㎜</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の円（シール）がきます。</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pic>
        <p:nvPicPr>
          <p:cNvPr id="3" name="図 2">
            <a:extLst>
              <a:ext uri="{FF2B5EF4-FFF2-40B4-BE49-F238E27FC236}">
                <a16:creationId xmlns:a16="http://schemas.microsoft.com/office/drawing/2014/main" id="{DF76AB29-65E3-4515-B04A-B5C2DAAA4E0B}"/>
              </a:ext>
            </a:extLst>
          </p:cNvPr>
          <p:cNvPicPr>
            <a:picLocks noChangeAspect="1"/>
          </p:cNvPicPr>
          <p:nvPr/>
        </p:nvPicPr>
        <p:blipFill>
          <a:blip r:embed="rId2"/>
          <a:stretch>
            <a:fillRect/>
          </a:stretch>
        </p:blipFill>
        <p:spPr>
          <a:xfrm>
            <a:off x="0" y="1620000"/>
            <a:ext cx="7029297" cy="4785775"/>
          </a:xfrm>
          <a:prstGeom prst="rect">
            <a:avLst/>
          </a:prstGeom>
        </p:spPr>
      </p:pic>
    </p:spTree>
    <p:extLst>
      <p:ext uri="{BB962C8B-B14F-4D97-AF65-F5344CB8AC3E}">
        <p14:creationId xmlns:p14="http://schemas.microsoft.com/office/powerpoint/2010/main" val="680296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E714606-6164-4C67-BDF8-990D550D6149}"/>
              </a:ext>
            </a:extLst>
          </p:cNvPr>
          <p:cNvSpPr txBox="1"/>
          <p:nvPr/>
        </p:nvSpPr>
        <p:spPr>
          <a:xfrm>
            <a:off x="563560" y="339725"/>
            <a:ext cx="10716900" cy="584775"/>
          </a:xfrm>
          <a:prstGeom prst="rect">
            <a:avLst/>
          </a:prstGeom>
          <a:noFill/>
        </p:spPr>
        <p:txBody>
          <a:bodyPr wrap="square">
            <a:spAutoFit/>
          </a:bodyPr>
          <a:lstStyle/>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太陽は、</a:t>
            </a:r>
            <a:r>
              <a:rPr lang="en-US" altLang="ja-JP" sz="3200" dirty="0">
                <a:solidFill>
                  <a:srgbClr val="000000"/>
                </a:solidFill>
                <a:latin typeface="游ゴシック Medium" panose="020B0500000000000000" pitchFamily="50" charset="-128"/>
                <a:ea typeface="游ゴシック Medium" panose="020B0500000000000000" pitchFamily="50" charset="-128"/>
              </a:rPr>
              <a:t>B</a:t>
            </a:r>
            <a:r>
              <a:rPr lang="ja-JP" altLang="en-US" sz="3200" dirty="0">
                <a:solidFill>
                  <a:srgbClr val="000000"/>
                </a:solidFill>
                <a:latin typeface="游ゴシック Medium" panose="020B0500000000000000" pitchFamily="50" charset="-128"/>
                <a:ea typeface="游ゴシック Medium" panose="020B0500000000000000" pitchFamily="50" charset="-128"/>
              </a:rPr>
              <a:t>紙を貼り合わせて、</a:t>
            </a:r>
            <a:r>
              <a:rPr lang="en-US" altLang="ja-JP" sz="3200" dirty="0">
                <a:solidFill>
                  <a:srgbClr val="000000"/>
                </a:solidFill>
                <a:latin typeface="游ゴシック Medium" panose="020B0500000000000000" pitchFamily="50" charset="-128"/>
                <a:ea typeface="游ゴシック Medium" panose="020B0500000000000000" pitchFamily="50" charset="-128"/>
              </a:rPr>
              <a:t>140㎝</a:t>
            </a:r>
            <a:r>
              <a:rPr lang="ja-JP" altLang="en-US" sz="3200" dirty="0">
                <a:solidFill>
                  <a:srgbClr val="000000"/>
                </a:solidFill>
                <a:latin typeface="游ゴシック Medium" panose="020B0500000000000000" pitchFamily="50" charset="-128"/>
                <a:ea typeface="游ゴシック Medium" panose="020B0500000000000000" pitchFamily="50" charset="-128"/>
              </a:rPr>
              <a:t>の円を作ります。</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
        <p:nvSpPr>
          <p:cNvPr id="13" name="テキスト ボックス 12">
            <a:extLst>
              <a:ext uri="{FF2B5EF4-FFF2-40B4-BE49-F238E27FC236}">
                <a16:creationId xmlns:a16="http://schemas.microsoft.com/office/drawing/2014/main" id="{4484A9DF-09E1-4A1A-BD1B-3600C7905EF8}"/>
              </a:ext>
            </a:extLst>
          </p:cNvPr>
          <p:cNvSpPr txBox="1"/>
          <p:nvPr/>
        </p:nvSpPr>
        <p:spPr>
          <a:xfrm>
            <a:off x="8283824" y="1913511"/>
            <a:ext cx="3363649" cy="2062103"/>
          </a:xfrm>
          <a:prstGeom prst="rect">
            <a:avLst/>
          </a:prstGeom>
          <a:noFill/>
        </p:spPr>
        <p:txBody>
          <a:bodyPr wrap="square">
            <a:spAutoFit/>
          </a:bodyPr>
          <a:lstStyle/>
          <a:p>
            <a:pPr algn="just"/>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3.5㎜</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の円と</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140㎝</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の円が同じ大きさになるまで、離れる。</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pic>
        <p:nvPicPr>
          <p:cNvPr id="14" name="図 13">
            <a:extLst>
              <a:ext uri="{FF2B5EF4-FFF2-40B4-BE49-F238E27FC236}">
                <a16:creationId xmlns:a16="http://schemas.microsoft.com/office/drawing/2014/main" id="{1CEF2B82-93F8-4571-8136-92A95A9CA79C}"/>
              </a:ext>
            </a:extLst>
          </p:cNvPr>
          <p:cNvPicPr>
            <a:picLocks noChangeAspect="1"/>
          </p:cNvPicPr>
          <p:nvPr/>
        </p:nvPicPr>
        <p:blipFill>
          <a:blip r:embed="rId2"/>
          <a:stretch>
            <a:fillRect/>
          </a:stretch>
        </p:blipFill>
        <p:spPr>
          <a:xfrm>
            <a:off x="526306" y="1111586"/>
            <a:ext cx="4760915" cy="3241386"/>
          </a:xfrm>
          <a:prstGeom prst="rect">
            <a:avLst/>
          </a:prstGeom>
        </p:spPr>
      </p:pic>
      <p:pic>
        <p:nvPicPr>
          <p:cNvPr id="12" name="図 11">
            <a:extLst>
              <a:ext uri="{FF2B5EF4-FFF2-40B4-BE49-F238E27FC236}">
                <a16:creationId xmlns:a16="http://schemas.microsoft.com/office/drawing/2014/main" id="{D6757D77-F014-4CF0-A54B-33B53B51EDF4}"/>
              </a:ext>
            </a:extLst>
          </p:cNvPr>
          <p:cNvPicPr>
            <a:picLocks noChangeAspect="1"/>
          </p:cNvPicPr>
          <p:nvPr/>
        </p:nvPicPr>
        <p:blipFill>
          <a:blip r:embed="rId3"/>
          <a:stretch>
            <a:fillRect/>
          </a:stretch>
        </p:blipFill>
        <p:spPr>
          <a:xfrm>
            <a:off x="3677975" y="3346261"/>
            <a:ext cx="4082603" cy="3326860"/>
          </a:xfrm>
          <a:prstGeom prst="rect">
            <a:avLst/>
          </a:prstGeom>
        </p:spPr>
      </p:pic>
      <p:cxnSp>
        <p:nvCxnSpPr>
          <p:cNvPr id="18" name="直線矢印コネクタ 17">
            <a:extLst>
              <a:ext uri="{FF2B5EF4-FFF2-40B4-BE49-F238E27FC236}">
                <a16:creationId xmlns:a16="http://schemas.microsoft.com/office/drawing/2014/main" id="{C7131AB6-871C-49B5-B17A-819CC442789F}"/>
              </a:ext>
            </a:extLst>
          </p:cNvPr>
          <p:cNvCxnSpPr>
            <a:cxnSpLocks/>
          </p:cNvCxnSpPr>
          <p:nvPr/>
        </p:nvCxnSpPr>
        <p:spPr>
          <a:xfrm flipH="1" flipV="1">
            <a:off x="6137125" y="5009692"/>
            <a:ext cx="2146699" cy="6448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7DE6564D-8274-4862-B432-D52EBF69DF67}"/>
              </a:ext>
            </a:extLst>
          </p:cNvPr>
          <p:cNvSpPr txBox="1"/>
          <p:nvPr/>
        </p:nvSpPr>
        <p:spPr>
          <a:xfrm>
            <a:off x="8283824" y="5562775"/>
            <a:ext cx="3871806" cy="584775"/>
          </a:xfrm>
          <a:prstGeom prst="rect">
            <a:avLst/>
          </a:prstGeom>
          <a:noFill/>
        </p:spPr>
        <p:txBody>
          <a:bodyPr wrap="square">
            <a:spAutoFit/>
          </a:bodyPr>
          <a:lstStyle/>
          <a:p>
            <a:pPr algn="just"/>
            <a:r>
              <a:rPr lang="en-US" altLang="ja-JP" sz="3200" dirty="0">
                <a:solidFill>
                  <a:srgbClr val="000000"/>
                </a:solidFill>
                <a:latin typeface="游ゴシック Medium" panose="020B0500000000000000" pitchFamily="50" charset="-128"/>
                <a:ea typeface="游ゴシック Medium" panose="020B0500000000000000" pitchFamily="50" charset="-128"/>
              </a:rPr>
              <a:t>140㎝</a:t>
            </a:r>
            <a:r>
              <a:rPr lang="ja-JP" altLang="en-US" sz="3200" dirty="0">
                <a:solidFill>
                  <a:srgbClr val="000000"/>
                </a:solidFill>
                <a:latin typeface="游ゴシック Medium" panose="020B0500000000000000" pitchFamily="50" charset="-128"/>
                <a:ea typeface="游ゴシック Medium" panose="020B0500000000000000" pitchFamily="50" charset="-128"/>
              </a:rPr>
              <a:t>の円（太陽）</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19517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A49E672-06AD-D2D8-4BE5-AB7CED967587}"/>
              </a:ext>
            </a:extLst>
          </p:cNvPr>
          <p:cNvSpPr txBox="1"/>
          <p:nvPr/>
        </p:nvSpPr>
        <p:spPr>
          <a:xfrm>
            <a:off x="737550" y="1065001"/>
            <a:ext cx="10716900" cy="584775"/>
          </a:xfrm>
          <a:prstGeom prst="rect">
            <a:avLst/>
          </a:prstGeom>
          <a:noFill/>
        </p:spPr>
        <p:txBody>
          <a:bodyPr wrap="square">
            <a:spAutoFit/>
          </a:bodyPr>
          <a:lstStyle/>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太陽までの距離を予想しましょう。</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7" name="テキスト ボックス 6">
            <a:extLst>
              <a:ext uri="{FF2B5EF4-FFF2-40B4-BE49-F238E27FC236}">
                <a16:creationId xmlns:a16="http://schemas.microsoft.com/office/drawing/2014/main" id="{ACC823E8-38EC-EE9D-F8FF-84DB68C13FA1}"/>
              </a:ext>
            </a:extLst>
          </p:cNvPr>
          <p:cNvSpPr txBox="1"/>
          <p:nvPr/>
        </p:nvSpPr>
        <p:spPr>
          <a:xfrm>
            <a:off x="737550" y="2438775"/>
            <a:ext cx="10929313" cy="2062103"/>
          </a:xfrm>
          <a:prstGeom prst="rect">
            <a:avLst/>
          </a:prstGeom>
          <a:noFill/>
        </p:spPr>
        <p:txBody>
          <a:bodyPr wrap="square">
            <a:spAutoFit/>
          </a:bodyPr>
          <a:lstStyle/>
          <a:p>
            <a:pPr algn="just"/>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3.5㎜</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の円と</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140㎝</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の円が同じ大きさになるまで離れます。</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この教室からどれくらい離れるとよいか、ペアで交流しましょう。</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62337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76373D45-F948-406A-A343-498778DBEC2C}"/>
              </a:ext>
            </a:extLst>
          </p:cNvPr>
          <p:cNvSpPr txBox="1"/>
          <p:nvPr/>
        </p:nvSpPr>
        <p:spPr>
          <a:xfrm>
            <a:off x="566737" y="406241"/>
            <a:ext cx="6153552" cy="584775"/>
          </a:xfrm>
          <a:prstGeom prst="rect">
            <a:avLst/>
          </a:prstGeom>
          <a:noFill/>
        </p:spPr>
        <p:txBody>
          <a:bodyPr wrap="square" rtlCol="0">
            <a:spAutoFit/>
          </a:bodyPr>
          <a:lstStyle/>
          <a:p>
            <a:r>
              <a:rPr kumimoji="1" lang="ja-JP" altLang="en-US" sz="3200" b="1" dirty="0"/>
              <a:t>ペア・グループでの意見交流</a:t>
            </a:r>
          </a:p>
        </p:txBody>
      </p:sp>
      <p:sp>
        <p:nvSpPr>
          <p:cNvPr id="7" name="テキスト ボックス 6">
            <a:extLst>
              <a:ext uri="{FF2B5EF4-FFF2-40B4-BE49-F238E27FC236}">
                <a16:creationId xmlns:a16="http://schemas.microsoft.com/office/drawing/2014/main" id="{F342BAA9-3912-413F-994B-6D16ACA225E1}"/>
              </a:ext>
            </a:extLst>
          </p:cNvPr>
          <p:cNvSpPr txBox="1"/>
          <p:nvPr/>
        </p:nvSpPr>
        <p:spPr>
          <a:xfrm>
            <a:off x="566737" y="1617069"/>
            <a:ext cx="11160000" cy="1077218"/>
          </a:xfrm>
          <a:prstGeom prst="rect">
            <a:avLst/>
          </a:prstGeom>
          <a:noFill/>
        </p:spPr>
        <p:txBody>
          <a:bodyPr wrap="square">
            <a:spAutoFit/>
          </a:bodyPr>
          <a:lstStyle/>
          <a:p>
            <a:pPr algn="just"/>
            <a:r>
              <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rPr>
              <a:t>① 異質な人から学ぶことは多い。</a:t>
            </a:r>
            <a:endParaRPr lang="en-US" altLang="ja-JP" sz="3200" b="1"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rPr>
              <a:t>　 学びが深まる、広がる。</a:t>
            </a:r>
          </a:p>
        </p:txBody>
      </p:sp>
      <p:sp>
        <p:nvSpPr>
          <p:cNvPr id="8" name="テキスト ボックス 7">
            <a:extLst>
              <a:ext uri="{FF2B5EF4-FFF2-40B4-BE49-F238E27FC236}">
                <a16:creationId xmlns:a16="http://schemas.microsoft.com/office/drawing/2014/main" id="{3A3CD7BB-046E-45D7-A533-2616C6296B7C}"/>
              </a:ext>
            </a:extLst>
          </p:cNvPr>
          <p:cNvSpPr txBox="1"/>
          <p:nvPr/>
        </p:nvSpPr>
        <p:spPr>
          <a:xfrm>
            <a:off x="566737" y="2844225"/>
            <a:ext cx="11160000" cy="584775"/>
          </a:xfrm>
          <a:prstGeom prst="rect">
            <a:avLst/>
          </a:prstGeom>
          <a:noFill/>
        </p:spPr>
        <p:txBody>
          <a:bodyPr wrap="square">
            <a:spAutoFit/>
          </a:bodyPr>
          <a:lstStyle/>
          <a:p>
            <a:pPr algn="just"/>
            <a:r>
              <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rPr>
              <a:t>② 身近で異質な存在は異性である。</a:t>
            </a:r>
            <a:endParaRPr lang="en-US" altLang="ja-JP" sz="3200" b="1" i="0" u="none" strike="noStrike" dirty="0">
              <a:solidFill>
                <a:srgbClr val="000000"/>
              </a:solidFill>
              <a:latin typeface="游ゴシック Medium" panose="020B0500000000000000" pitchFamily="50" charset="-128"/>
              <a:ea typeface="游ゴシック Medium" panose="020B0500000000000000" pitchFamily="50" charset="-128"/>
            </a:endParaRPr>
          </a:p>
        </p:txBody>
      </p:sp>
      <p:sp>
        <p:nvSpPr>
          <p:cNvPr id="2" name="テキスト ボックス 1">
            <a:extLst>
              <a:ext uri="{FF2B5EF4-FFF2-40B4-BE49-F238E27FC236}">
                <a16:creationId xmlns:a16="http://schemas.microsoft.com/office/drawing/2014/main" id="{97A1A51B-E9BD-FACD-6D3E-50BD27217DC0}"/>
              </a:ext>
            </a:extLst>
          </p:cNvPr>
          <p:cNvSpPr txBox="1"/>
          <p:nvPr/>
        </p:nvSpPr>
        <p:spPr>
          <a:xfrm>
            <a:off x="3179424" y="4048680"/>
            <a:ext cx="595035" cy="584775"/>
          </a:xfrm>
          <a:prstGeom prst="rect">
            <a:avLst/>
          </a:prstGeom>
          <a:solidFill>
            <a:schemeClr val="accent1">
              <a:lumMod val="20000"/>
              <a:lumOff val="80000"/>
            </a:schemeClr>
          </a:solidFill>
        </p:spPr>
        <p:txBody>
          <a:bodyPr wrap="none" rtlCol="0">
            <a:spAutoFit/>
          </a:bodyPr>
          <a:lstStyle/>
          <a:p>
            <a:r>
              <a:rPr kumimoji="1" lang="ja-JP" altLang="en-US" sz="3200" dirty="0">
                <a:latin typeface="+mn-ea"/>
              </a:rPr>
              <a:t>男</a:t>
            </a:r>
          </a:p>
        </p:txBody>
      </p:sp>
      <p:sp>
        <p:nvSpPr>
          <p:cNvPr id="3" name="テキスト ボックス 2">
            <a:extLst>
              <a:ext uri="{FF2B5EF4-FFF2-40B4-BE49-F238E27FC236}">
                <a16:creationId xmlns:a16="http://schemas.microsoft.com/office/drawing/2014/main" id="{A66C3251-C227-F3F2-6B18-698AA6432523}"/>
              </a:ext>
            </a:extLst>
          </p:cNvPr>
          <p:cNvSpPr txBox="1"/>
          <p:nvPr/>
        </p:nvSpPr>
        <p:spPr>
          <a:xfrm>
            <a:off x="3774459" y="4048680"/>
            <a:ext cx="595035" cy="584775"/>
          </a:xfrm>
          <a:prstGeom prst="rect">
            <a:avLst/>
          </a:prstGeom>
          <a:solidFill>
            <a:srgbClr val="92D050"/>
          </a:solidFill>
        </p:spPr>
        <p:txBody>
          <a:bodyPr wrap="square" rtlCol="0">
            <a:spAutoFit/>
          </a:bodyPr>
          <a:lstStyle/>
          <a:p>
            <a:r>
              <a:rPr kumimoji="1" lang="ja-JP" altLang="en-US" sz="3200" dirty="0">
                <a:latin typeface="+mn-ea"/>
              </a:rPr>
              <a:t>女</a:t>
            </a:r>
          </a:p>
        </p:txBody>
      </p:sp>
      <p:sp>
        <p:nvSpPr>
          <p:cNvPr id="4" name="テキスト ボックス 3">
            <a:extLst>
              <a:ext uri="{FF2B5EF4-FFF2-40B4-BE49-F238E27FC236}">
                <a16:creationId xmlns:a16="http://schemas.microsoft.com/office/drawing/2014/main" id="{F8394CB8-0A20-AEAF-746E-D8B4C64EFF85}"/>
              </a:ext>
            </a:extLst>
          </p:cNvPr>
          <p:cNvSpPr txBox="1"/>
          <p:nvPr/>
        </p:nvSpPr>
        <p:spPr>
          <a:xfrm>
            <a:off x="3179424" y="4656156"/>
            <a:ext cx="595035" cy="584775"/>
          </a:xfrm>
          <a:prstGeom prst="rect">
            <a:avLst/>
          </a:prstGeom>
          <a:solidFill>
            <a:srgbClr val="92D050"/>
          </a:solidFill>
        </p:spPr>
        <p:txBody>
          <a:bodyPr wrap="square" rtlCol="0">
            <a:spAutoFit/>
          </a:bodyPr>
          <a:lstStyle/>
          <a:p>
            <a:r>
              <a:rPr kumimoji="1" lang="ja-JP" altLang="en-US" sz="3200" dirty="0">
                <a:latin typeface="+mn-ea"/>
              </a:rPr>
              <a:t>女</a:t>
            </a:r>
          </a:p>
        </p:txBody>
      </p:sp>
      <p:sp>
        <p:nvSpPr>
          <p:cNvPr id="5" name="テキスト ボックス 4">
            <a:extLst>
              <a:ext uri="{FF2B5EF4-FFF2-40B4-BE49-F238E27FC236}">
                <a16:creationId xmlns:a16="http://schemas.microsoft.com/office/drawing/2014/main" id="{20D4D570-D85F-8910-3095-F63BED418980}"/>
              </a:ext>
            </a:extLst>
          </p:cNvPr>
          <p:cNvSpPr txBox="1"/>
          <p:nvPr/>
        </p:nvSpPr>
        <p:spPr>
          <a:xfrm>
            <a:off x="3774459" y="4656156"/>
            <a:ext cx="595035" cy="584775"/>
          </a:xfrm>
          <a:prstGeom prst="rect">
            <a:avLst/>
          </a:prstGeom>
          <a:solidFill>
            <a:schemeClr val="accent1">
              <a:lumMod val="20000"/>
              <a:lumOff val="80000"/>
            </a:schemeClr>
          </a:solidFill>
        </p:spPr>
        <p:txBody>
          <a:bodyPr wrap="none" rtlCol="0">
            <a:spAutoFit/>
          </a:bodyPr>
          <a:lstStyle/>
          <a:p>
            <a:r>
              <a:rPr kumimoji="1" lang="ja-JP" altLang="en-US" sz="3200" dirty="0">
                <a:latin typeface="+mn-ea"/>
              </a:rPr>
              <a:t>男</a:t>
            </a:r>
          </a:p>
        </p:txBody>
      </p:sp>
      <p:sp>
        <p:nvSpPr>
          <p:cNvPr id="6" name="テキスト ボックス 5">
            <a:extLst>
              <a:ext uri="{FF2B5EF4-FFF2-40B4-BE49-F238E27FC236}">
                <a16:creationId xmlns:a16="http://schemas.microsoft.com/office/drawing/2014/main" id="{B6A93ECD-7461-6ED9-F262-72A4617015FF}"/>
              </a:ext>
            </a:extLst>
          </p:cNvPr>
          <p:cNvSpPr txBox="1"/>
          <p:nvPr/>
        </p:nvSpPr>
        <p:spPr>
          <a:xfrm>
            <a:off x="7329258" y="4230515"/>
            <a:ext cx="3676593" cy="584775"/>
          </a:xfrm>
          <a:prstGeom prst="rect">
            <a:avLst/>
          </a:prstGeom>
          <a:noFill/>
        </p:spPr>
        <p:txBody>
          <a:bodyPr wrap="square">
            <a:spAutoFit/>
          </a:bodyPr>
          <a:lstStyle/>
          <a:p>
            <a:pPr algn="just"/>
            <a:r>
              <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rPr>
              <a:t>アイスブレイク</a:t>
            </a:r>
            <a:endParaRPr lang="en-US" altLang="ja-JP" sz="3200" b="1" i="0" u="none" strike="noStrike"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92034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animBg="1"/>
      <p:bldP spid="3" grpId="0" animBg="1"/>
      <p:bldP spid="4" grpId="0" animBg="1"/>
      <p:bldP spid="5"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A49E672-06AD-D2D8-4BE5-AB7CED967587}"/>
              </a:ext>
            </a:extLst>
          </p:cNvPr>
          <p:cNvSpPr txBox="1"/>
          <p:nvPr/>
        </p:nvSpPr>
        <p:spPr>
          <a:xfrm>
            <a:off x="737550" y="1065001"/>
            <a:ext cx="10716900" cy="584775"/>
          </a:xfrm>
          <a:prstGeom prst="rect">
            <a:avLst/>
          </a:prstGeom>
          <a:noFill/>
        </p:spPr>
        <p:txBody>
          <a:bodyPr wrap="square">
            <a:spAutoFit/>
          </a:bodyPr>
          <a:lstStyle/>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まず、太陽までの距離を計算で求めてみましょう。</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2" name="テキスト ボックス 1">
            <a:extLst>
              <a:ext uri="{FF2B5EF4-FFF2-40B4-BE49-F238E27FC236}">
                <a16:creationId xmlns:a16="http://schemas.microsoft.com/office/drawing/2014/main" id="{A3944C70-BCA1-FA33-5356-C25760C5E895}"/>
              </a:ext>
            </a:extLst>
          </p:cNvPr>
          <p:cNvSpPr txBox="1"/>
          <p:nvPr/>
        </p:nvSpPr>
        <p:spPr>
          <a:xfrm>
            <a:off x="658596" y="2847897"/>
            <a:ext cx="10716900" cy="1077218"/>
          </a:xfrm>
          <a:prstGeom prst="rect">
            <a:avLst/>
          </a:prstGeom>
          <a:noFill/>
        </p:spPr>
        <p:txBody>
          <a:bodyPr wrap="square">
            <a:spAutoFit/>
          </a:bodyPr>
          <a:lstStyle/>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課題</a:t>
            </a:r>
            <a:r>
              <a:rPr lang="en-US" altLang="ja-JP" sz="3200" dirty="0">
                <a:solidFill>
                  <a:srgbClr val="000000"/>
                </a:solidFill>
                <a:latin typeface="游ゴシック Medium" panose="020B0500000000000000" pitchFamily="50" charset="-128"/>
                <a:ea typeface="游ゴシック Medium" panose="020B0500000000000000" pitchFamily="50" charset="-128"/>
              </a:rPr>
              <a:t>3</a:t>
            </a:r>
            <a:r>
              <a:rPr lang="ja-JP" altLang="en-US" sz="3200" dirty="0">
                <a:solidFill>
                  <a:srgbClr val="000000"/>
                </a:solidFill>
                <a:latin typeface="游ゴシック Medium" panose="020B0500000000000000" pitchFamily="50" charset="-128"/>
                <a:ea typeface="游ゴシック Medium" panose="020B0500000000000000" pitchFamily="50" charset="-128"/>
              </a:rPr>
              <a:t> </a:t>
            </a:r>
            <a:r>
              <a:rPr lang="en-US" altLang="ja-JP" sz="3200" dirty="0">
                <a:solidFill>
                  <a:srgbClr val="000000"/>
                </a:solidFill>
                <a:latin typeface="游ゴシック Medium" panose="020B0500000000000000" pitchFamily="50" charset="-128"/>
                <a:ea typeface="游ゴシック Medium" panose="020B0500000000000000" pitchFamily="50" charset="-128"/>
              </a:rPr>
              <a:t>10</a:t>
            </a:r>
            <a:r>
              <a:rPr lang="ja-JP" altLang="en-US" sz="3200" dirty="0">
                <a:solidFill>
                  <a:srgbClr val="000000"/>
                </a:solidFill>
                <a:latin typeface="游ゴシック Medium" panose="020B0500000000000000" pitchFamily="50" charset="-128"/>
                <a:ea typeface="游ゴシック Medium" panose="020B0500000000000000" pitchFamily="50" charset="-128"/>
              </a:rPr>
              <a:t>億分の</a:t>
            </a:r>
            <a:r>
              <a:rPr lang="en-US" altLang="ja-JP" sz="3200" dirty="0">
                <a:solidFill>
                  <a:srgbClr val="000000"/>
                </a:solidFill>
                <a:latin typeface="游ゴシック Medium" panose="020B0500000000000000" pitchFamily="50" charset="-128"/>
                <a:ea typeface="游ゴシック Medium" panose="020B0500000000000000" pitchFamily="50" charset="-128"/>
              </a:rPr>
              <a:t>1</a:t>
            </a:r>
            <a:r>
              <a:rPr lang="ja-JP" altLang="en-US" sz="3200" dirty="0">
                <a:solidFill>
                  <a:srgbClr val="000000"/>
                </a:solidFill>
                <a:latin typeface="游ゴシック Medium" panose="020B0500000000000000" pitchFamily="50" charset="-128"/>
                <a:ea typeface="游ゴシック Medium" panose="020B0500000000000000" pitchFamily="50" charset="-128"/>
              </a:rPr>
              <a:t>の模型を作ります。</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　　　地球から太陽までの距離を計算で求めます。</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505979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2">
            <a:extLst>
              <a:ext uri="{FF2B5EF4-FFF2-40B4-BE49-F238E27FC236}">
                <a16:creationId xmlns:a16="http://schemas.microsoft.com/office/drawing/2014/main" id="{9DC299F9-AA98-4DE4-9DE5-B1447AE9F7E8}"/>
              </a:ext>
            </a:extLst>
          </p:cNvPr>
          <p:cNvGraphicFramePr>
            <a:graphicFrameLocks noGrp="1"/>
          </p:cNvGraphicFramePr>
          <p:nvPr>
            <p:extLst>
              <p:ext uri="{D42A27DB-BD31-4B8C-83A1-F6EECF244321}">
                <p14:modId xmlns:p14="http://schemas.microsoft.com/office/powerpoint/2010/main" val="828919812"/>
              </p:ext>
            </p:extLst>
          </p:nvPr>
        </p:nvGraphicFramePr>
        <p:xfrm>
          <a:off x="1420075" y="981613"/>
          <a:ext cx="8999310" cy="4605006"/>
        </p:xfrm>
        <a:graphic>
          <a:graphicData uri="http://schemas.openxmlformats.org/drawingml/2006/table">
            <a:tbl>
              <a:tblPr firstRow="1" bandRow="1">
                <a:tableStyleId>{5C22544A-7EE6-4342-B048-85BDC9FD1C3A}</a:tableStyleId>
              </a:tblPr>
              <a:tblGrid>
                <a:gridCol w="2999770">
                  <a:extLst>
                    <a:ext uri="{9D8B030D-6E8A-4147-A177-3AD203B41FA5}">
                      <a16:colId xmlns:a16="http://schemas.microsoft.com/office/drawing/2014/main" val="358730547"/>
                    </a:ext>
                  </a:extLst>
                </a:gridCol>
                <a:gridCol w="2999770">
                  <a:extLst>
                    <a:ext uri="{9D8B030D-6E8A-4147-A177-3AD203B41FA5}">
                      <a16:colId xmlns:a16="http://schemas.microsoft.com/office/drawing/2014/main" val="2943209451"/>
                    </a:ext>
                  </a:extLst>
                </a:gridCol>
                <a:gridCol w="2999770">
                  <a:extLst>
                    <a:ext uri="{9D8B030D-6E8A-4147-A177-3AD203B41FA5}">
                      <a16:colId xmlns:a16="http://schemas.microsoft.com/office/drawing/2014/main" val="893267875"/>
                    </a:ext>
                  </a:extLst>
                </a:gridCol>
              </a:tblGrid>
              <a:tr h="767501">
                <a:tc>
                  <a:txBody>
                    <a:bodyPr/>
                    <a:lstStyle/>
                    <a:p>
                      <a:endParaRPr kumimoji="1" lang="ja-JP" altLang="en-US"/>
                    </a:p>
                  </a:txBody>
                  <a:tcPr/>
                </a:tc>
                <a:tc>
                  <a:txBody>
                    <a:bodyPr/>
                    <a:lstStyle/>
                    <a:p>
                      <a:pPr>
                        <a:lnSpc>
                          <a:spcPct val="150000"/>
                        </a:lnSpc>
                      </a:pPr>
                      <a:r>
                        <a:rPr kumimoji="1" lang="ja-JP" altLang="en-US" sz="2800" dirty="0"/>
                        <a:t>　　実際</a:t>
                      </a:r>
                    </a:p>
                  </a:txBody>
                  <a:tcPr/>
                </a:tc>
                <a:tc>
                  <a:txBody>
                    <a:bodyPr/>
                    <a:lstStyle/>
                    <a:p>
                      <a:pPr>
                        <a:lnSpc>
                          <a:spcPct val="150000"/>
                        </a:lnSpc>
                      </a:pPr>
                      <a:r>
                        <a:rPr kumimoji="1" lang="ja-JP" altLang="en-US" sz="2800" dirty="0"/>
                        <a:t>　</a:t>
                      </a:r>
                      <a:r>
                        <a:rPr kumimoji="1" lang="en-US" altLang="ja-JP" sz="2800" dirty="0"/>
                        <a:t>10</a:t>
                      </a:r>
                      <a:r>
                        <a:rPr kumimoji="1" lang="ja-JP" altLang="en-US" sz="2800" dirty="0"/>
                        <a:t>億分の</a:t>
                      </a:r>
                      <a:r>
                        <a:rPr kumimoji="1" lang="en-US" altLang="ja-JP" sz="2800" dirty="0"/>
                        <a:t>1</a:t>
                      </a:r>
                      <a:endParaRPr kumimoji="1" lang="ja-JP" altLang="en-US" sz="2800" dirty="0"/>
                    </a:p>
                  </a:txBody>
                  <a:tcPr/>
                </a:tc>
                <a:extLst>
                  <a:ext uri="{0D108BD9-81ED-4DB2-BD59-A6C34878D82A}">
                    <a16:rowId xmlns:a16="http://schemas.microsoft.com/office/drawing/2014/main" val="192967103"/>
                  </a:ext>
                </a:extLst>
              </a:tr>
              <a:tr h="767501">
                <a:tc>
                  <a:txBody>
                    <a:bodyPr/>
                    <a:lstStyle/>
                    <a:p>
                      <a:pPr>
                        <a:lnSpc>
                          <a:spcPct val="150000"/>
                        </a:lnSpc>
                      </a:pPr>
                      <a:r>
                        <a:rPr kumimoji="1" lang="ja-JP" altLang="en-US" sz="2800" dirty="0"/>
                        <a:t>地球の大きさ</a:t>
                      </a:r>
                      <a:endParaRPr kumimoji="1" lang="en-US" altLang="ja-JP" sz="2800" dirty="0"/>
                    </a:p>
                  </a:txBody>
                  <a:tcPr/>
                </a:tc>
                <a:tc>
                  <a:txBody>
                    <a:bodyPr/>
                    <a:lstStyle/>
                    <a:p>
                      <a:pPr>
                        <a:lnSpc>
                          <a:spcPct val="150000"/>
                        </a:lnSpc>
                      </a:pPr>
                      <a:r>
                        <a:rPr kumimoji="1" lang="en-US" altLang="ja-JP" sz="2800" dirty="0"/>
                        <a:t>            13,000</a:t>
                      </a:r>
                      <a:r>
                        <a:rPr kumimoji="1" lang="ja-JP" altLang="en-US" sz="2800" dirty="0"/>
                        <a:t>㎞</a:t>
                      </a:r>
                    </a:p>
                  </a:txBody>
                  <a:tcPr/>
                </a:tc>
                <a:tc>
                  <a:txBody>
                    <a:bodyPr/>
                    <a:lstStyle/>
                    <a:p>
                      <a:pPr>
                        <a:lnSpc>
                          <a:spcPct val="150000"/>
                        </a:lnSpc>
                      </a:pPr>
                      <a:r>
                        <a:rPr kumimoji="1" lang="en-US" altLang="ja-JP" sz="2800" dirty="0"/>
                        <a:t>           1.3</a:t>
                      </a:r>
                      <a:r>
                        <a:rPr kumimoji="1" lang="ja-JP" altLang="en-US" sz="2800" dirty="0"/>
                        <a:t>㎝</a:t>
                      </a:r>
                    </a:p>
                  </a:txBody>
                  <a:tcPr/>
                </a:tc>
                <a:extLst>
                  <a:ext uri="{0D108BD9-81ED-4DB2-BD59-A6C34878D82A}">
                    <a16:rowId xmlns:a16="http://schemas.microsoft.com/office/drawing/2014/main" val="1915485935"/>
                  </a:ext>
                </a:extLst>
              </a:tr>
              <a:tr h="767501">
                <a:tc>
                  <a:txBody>
                    <a:bodyPr/>
                    <a:lstStyle/>
                    <a:p>
                      <a:pPr>
                        <a:lnSpc>
                          <a:spcPct val="150000"/>
                        </a:lnSpc>
                      </a:pPr>
                      <a:r>
                        <a:rPr kumimoji="1" lang="ja-JP" altLang="en-US" sz="2800" dirty="0"/>
                        <a:t> 月の大きさ</a:t>
                      </a:r>
                    </a:p>
                  </a:txBody>
                  <a:tcPr/>
                </a:tc>
                <a:tc>
                  <a:txBody>
                    <a:bodyPr/>
                    <a:lstStyle/>
                    <a:p>
                      <a:pPr>
                        <a:lnSpc>
                          <a:spcPct val="150000"/>
                        </a:lnSpc>
                      </a:pPr>
                      <a:r>
                        <a:rPr kumimoji="1" lang="en-US" altLang="ja-JP" sz="2800" dirty="0"/>
                        <a:t>             3,500</a:t>
                      </a:r>
                      <a:r>
                        <a:rPr kumimoji="1" lang="ja-JP" altLang="en-US" sz="2800" dirty="0"/>
                        <a:t>㎞</a:t>
                      </a:r>
                    </a:p>
                  </a:txBody>
                  <a:tcPr/>
                </a:tc>
                <a:tc>
                  <a:txBody>
                    <a:bodyPr/>
                    <a:lstStyle/>
                    <a:p>
                      <a:pPr>
                        <a:lnSpc>
                          <a:spcPct val="150000"/>
                        </a:lnSpc>
                      </a:pPr>
                      <a:r>
                        <a:rPr kumimoji="1" lang="en-US" altLang="ja-JP" sz="2800" dirty="0"/>
                        <a:t>              3.5</a:t>
                      </a:r>
                      <a:r>
                        <a:rPr kumimoji="1" lang="ja-JP" altLang="en-US" sz="2800" dirty="0"/>
                        <a:t>㎜</a:t>
                      </a:r>
                    </a:p>
                  </a:txBody>
                  <a:tcPr/>
                </a:tc>
                <a:extLst>
                  <a:ext uri="{0D108BD9-81ED-4DB2-BD59-A6C34878D82A}">
                    <a16:rowId xmlns:a16="http://schemas.microsoft.com/office/drawing/2014/main" val="4105620190"/>
                  </a:ext>
                </a:extLst>
              </a:tr>
              <a:tr h="767501">
                <a:tc>
                  <a:txBody>
                    <a:bodyPr/>
                    <a:lstStyle/>
                    <a:p>
                      <a:pPr>
                        <a:lnSpc>
                          <a:spcPct val="150000"/>
                        </a:lnSpc>
                      </a:pPr>
                      <a:r>
                        <a:rPr kumimoji="1" lang="ja-JP" altLang="en-US" sz="2800" dirty="0"/>
                        <a:t> 月までの距離</a:t>
                      </a:r>
                    </a:p>
                  </a:txBody>
                  <a:tcPr/>
                </a:tc>
                <a:tc>
                  <a:txBody>
                    <a:bodyPr/>
                    <a:lstStyle/>
                    <a:p>
                      <a:pPr>
                        <a:lnSpc>
                          <a:spcPct val="150000"/>
                        </a:lnSpc>
                      </a:pPr>
                      <a:r>
                        <a:rPr kumimoji="1" lang="en-US" altLang="ja-JP" sz="2800" dirty="0"/>
                        <a:t>          38</a:t>
                      </a:r>
                      <a:r>
                        <a:rPr kumimoji="1" lang="ja-JP" altLang="en-US" sz="2800" dirty="0"/>
                        <a:t>万㎞</a:t>
                      </a:r>
                      <a:endParaRPr kumimoji="1" lang="en-US" altLang="ja-JP" sz="2800" dirty="0"/>
                    </a:p>
                  </a:txBody>
                  <a:tcPr/>
                </a:tc>
                <a:tc>
                  <a:txBody>
                    <a:bodyPr/>
                    <a:lstStyle/>
                    <a:p>
                      <a:pPr>
                        <a:lnSpc>
                          <a:spcPct val="150000"/>
                        </a:lnSpc>
                      </a:pPr>
                      <a:r>
                        <a:rPr kumimoji="1" lang="en-US" altLang="ja-JP" sz="2800" dirty="0"/>
                        <a:t>        38</a:t>
                      </a:r>
                      <a:r>
                        <a:rPr kumimoji="1" lang="ja-JP" altLang="en-US" sz="2800" dirty="0"/>
                        <a:t>㎝</a:t>
                      </a:r>
                    </a:p>
                  </a:txBody>
                  <a:tcPr/>
                </a:tc>
                <a:extLst>
                  <a:ext uri="{0D108BD9-81ED-4DB2-BD59-A6C34878D82A}">
                    <a16:rowId xmlns:a16="http://schemas.microsoft.com/office/drawing/2014/main" val="3120794469"/>
                  </a:ext>
                </a:extLst>
              </a:tr>
              <a:tr h="767501">
                <a:tc>
                  <a:txBody>
                    <a:bodyPr/>
                    <a:lstStyle/>
                    <a:p>
                      <a:pPr>
                        <a:lnSpc>
                          <a:spcPct val="150000"/>
                        </a:lnSpc>
                      </a:pPr>
                      <a:r>
                        <a:rPr kumimoji="1" lang="ja-JP" altLang="en-US" sz="2800" dirty="0"/>
                        <a:t> 太陽の大きさ</a:t>
                      </a:r>
                    </a:p>
                  </a:txBody>
                  <a:tcPr/>
                </a:tc>
                <a:tc>
                  <a:txBody>
                    <a:bodyPr/>
                    <a:lstStyle/>
                    <a:p>
                      <a:pPr>
                        <a:lnSpc>
                          <a:spcPct val="150000"/>
                        </a:lnSpc>
                      </a:pPr>
                      <a:r>
                        <a:rPr kumimoji="1" lang="en-US" altLang="ja-JP" sz="2800" dirty="0"/>
                        <a:t>        140</a:t>
                      </a:r>
                      <a:r>
                        <a:rPr kumimoji="1" lang="ja-JP" altLang="en-US" sz="2800" dirty="0"/>
                        <a:t>万㎞</a:t>
                      </a:r>
                    </a:p>
                  </a:txBody>
                  <a:tcPr/>
                </a:tc>
                <a:tc>
                  <a:txBody>
                    <a:bodyPr/>
                    <a:lstStyle/>
                    <a:p>
                      <a:pPr>
                        <a:lnSpc>
                          <a:spcPct val="150000"/>
                        </a:lnSpc>
                      </a:pPr>
                      <a:r>
                        <a:rPr kumimoji="1" lang="en-US" altLang="ja-JP" sz="2800" dirty="0"/>
                        <a:t>      140</a:t>
                      </a:r>
                      <a:r>
                        <a:rPr kumimoji="1" lang="ja-JP" altLang="en-US" sz="2800" dirty="0"/>
                        <a:t>㎝</a:t>
                      </a:r>
                    </a:p>
                  </a:txBody>
                  <a:tcPr/>
                </a:tc>
                <a:extLst>
                  <a:ext uri="{0D108BD9-81ED-4DB2-BD59-A6C34878D82A}">
                    <a16:rowId xmlns:a16="http://schemas.microsoft.com/office/drawing/2014/main" val="1803763900"/>
                  </a:ext>
                </a:extLst>
              </a:tr>
              <a:tr h="767501">
                <a:tc>
                  <a:txBody>
                    <a:bodyPr/>
                    <a:lstStyle/>
                    <a:p>
                      <a:pPr>
                        <a:lnSpc>
                          <a:spcPct val="150000"/>
                        </a:lnSpc>
                      </a:pPr>
                      <a:r>
                        <a:rPr kumimoji="1" lang="ja-JP" altLang="en-US" sz="2800" dirty="0"/>
                        <a:t> 太陽までの距離</a:t>
                      </a:r>
                    </a:p>
                  </a:txBody>
                  <a:tcPr/>
                </a:tc>
                <a:tc>
                  <a:txBody>
                    <a:bodyPr/>
                    <a:lstStyle/>
                    <a:p>
                      <a:pPr>
                        <a:lnSpc>
                          <a:spcPct val="150000"/>
                        </a:lnSpc>
                      </a:pPr>
                      <a:r>
                        <a:rPr kumimoji="1" lang="en-US" altLang="ja-JP" sz="2800" dirty="0"/>
                        <a:t>1</a:t>
                      </a:r>
                      <a:r>
                        <a:rPr kumimoji="1" lang="ja-JP" altLang="en-US" sz="2800" dirty="0"/>
                        <a:t>億</a:t>
                      </a:r>
                      <a:r>
                        <a:rPr kumimoji="1" lang="en-US" altLang="ja-JP" sz="2800" dirty="0"/>
                        <a:t>5000</a:t>
                      </a:r>
                      <a:r>
                        <a:rPr kumimoji="1" lang="ja-JP" altLang="en-US" sz="2800" dirty="0"/>
                        <a:t>万㎞</a:t>
                      </a:r>
                    </a:p>
                  </a:txBody>
                  <a:tcPr/>
                </a:tc>
                <a:tc>
                  <a:txBody>
                    <a:bodyPr/>
                    <a:lstStyle/>
                    <a:p>
                      <a:pPr>
                        <a:lnSpc>
                          <a:spcPct val="150000"/>
                        </a:lnSpc>
                      </a:pPr>
                      <a:r>
                        <a:rPr kumimoji="1" lang="en-US" altLang="ja-JP" sz="2800" dirty="0"/>
                        <a:t>  </a:t>
                      </a:r>
                      <a:endParaRPr kumimoji="1" lang="ja-JP" altLang="en-US" sz="2800" dirty="0"/>
                    </a:p>
                  </a:txBody>
                  <a:tcPr/>
                </a:tc>
                <a:extLst>
                  <a:ext uri="{0D108BD9-81ED-4DB2-BD59-A6C34878D82A}">
                    <a16:rowId xmlns:a16="http://schemas.microsoft.com/office/drawing/2014/main" val="2529623348"/>
                  </a:ext>
                </a:extLst>
              </a:tr>
            </a:tbl>
          </a:graphicData>
        </a:graphic>
      </p:graphicFrame>
      <p:sp>
        <p:nvSpPr>
          <p:cNvPr id="4" name="テキスト ボックス 3">
            <a:extLst>
              <a:ext uri="{FF2B5EF4-FFF2-40B4-BE49-F238E27FC236}">
                <a16:creationId xmlns:a16="http://schemas.microsoft.com/office/drawing/2014/main" id="{C01AA0BE-3811-41B8-A395-7BDFA062BD2A}"/>
              </a:ext>
            </a:extLst>
          </p:cNvPr>
          <p:cNvSpPr txBox="1"/>
          <p:nvPr/>
        </p:nvSpPr>
        <p:spPr>
          <a:xfrm>
            <a:off x="679317" y="424544"/>
            <a:ext cx="5750336" cy="584775"/>
          </a:xfrm>
          <a:prstGeom prst="rect">
            <a:avLst/>
          </a:prstGeom>
          <a:noFill/>
        </p:spPr>
        <p:txBody>
          <a:bodyPr wrap="square">
            <a:spAutoFit/>
          </a:bodyPr>
          <a:lstStyle/>
          <a:p>
            <a:pPr algn="just"/>
            <a:r>
              <a:rPr lang="en-US" altLang="ja-JP" sz="3200" dirty="0">
                <a:solidFill>
                  <a:srgbClr val="000000"/>
                </a:solidFill>
                <a:latin typeface="游ゴシック Medium" panose="020B0500000000000000" pitchFamily="50" charset="-128"/>
                <a:ea typeface="游ゴシック Medium" panose="020B0500000000000000" pitchFamily="50" charset="-128"/>
              </a:rPr>
              <a:t>10</a:t>
            </a:r>
            <a:r>
              <a:rPr lang="ja-JP" altLang="en-US" sz="3200" dirty="0">
                <a:solidFill>
                  <a:srgbClr val="000000"/>
                </a:solidFill>
                <a:latin typeface="游ゴシック Medium" panose="020B0500000000000000" pitchFamily="50" charset="-128"/>
                <a:ea typeface="游ゴシック Medium" panose="020B0500000000000000" pitchFamily="50" charset="-128"/>
              </a:rPr>
              <a:t>億分の</a:t>
            </a:r>
            <a:r>
              <a:rPr lang="en-US" altLang="ja-JP" sz="3200" dirty="0">
                <a:solidFill>
                  <a:srgbClr val="000000"/>
                </a:solidFill>
                <a:latin typeface="游ゴシック Medium" panose="020B0500000000000000" pitchFamily="50" charset="-128"/>
                <a:ea typeface="游ゴシック Medium" panose="020B0500000000000000" pitchFamily="50" charset="-128"/>
              </a:rPr>
              <a:t>1</a:t>
            </a:r>
            <a:r>
              <a:rPr lang="ja-JP" altLang="en-US" sz="3200" dirty="0">
                <a:solidFill>
                  <a:srgbClr val="000000"/>
                </a:solidFill>
                <a:latin typeface="游ゴシック Medium" panose="020B0500000000000000" pitchFamily="50" charset="-128"/>
                <a:ea typeface="游ゴシック Medium" panose="020B0500000000000000" pitchFamily="50" charset="-128"/>
              </a:rPr>
              <a:t>の模型</a:t>
            </a:r>
          </a:p>
        </p:txBody>
      </p:sp>
      <p:sp>
        <p:nvSpPr>
          <p:cNvPr id="6" name="テキスト ボックス 5">
            <a:extLst>
              <a:ext uri="{FF2B5EF4-FFF2-40B4-BE49-F238E27FC236}">
                <a16:creationId xmlns:a16="http://schemas.microsoft.com/office/drawing/2014/main" id="{E4DB0710-3C31-C38E-0466-187DB852271A}"/>
              </a:ext>
            </a:extLst>
          </p:cNvPr>
          <p:cNvSpPr txBox="1"/>
          <p:nvPr/>
        </p:nvSpPr>
        <p:spPr>
          <a:xfrm>
            <a:off x="8438918" y="4891176"/>
            <a:ext cx="605927" cy="707886"/>
          </a:xfrm>
          <a:prstGeom prst="rect">
            <a:avLst/>
          </a:prstGeom>
          <a:noFill/>
        </p:spPr>
        <p:txBody>
          <a:bodyPr wrap="square" rtlCol="0">
            <a:spAutoFit/>
          </a:bodyPr>
          <a:lstStyle/>
          <a:p>
            <a:r>
              <a:rPr kumimoji="1" lang="ja-JP" altLang="en-US" sz="4000" b="1" dirty="0">
                <a:solidFill>
                  <a:srgbClr val="FF0000"/>
                </a:solidFill>
              </a:rPr>
              <a:t>？</a:t>
            </a:r>
          </a:p>
        </p:txBody>
      </p:sp>
      <p:sp>
        <p:nvSpPr>
          <p:cNvPr id="8" name="テキスト ボックス 7">
            <a:extLst>
              <a:ext uri="{FF2B5EF4-FFF2-40B4-BE49-F238E27FC236}">
                <a16:creationId xmlns:a16="http://schemas.microsoft.com/office/drawing/2014/main" id="{CC6DA568-40F4-E731-B5A7-E59C3F544494}"/>
              </a:ext>
            </a:extLst>
          </p:cNvPr>
          <p:cNvSpPr txBox="1"/>
          <p:nvPr/>
        </p:nvSpPr>
        <p:spPr>
          <a:xfrm>
            <a:off x="561280" y="5684078"/>
            <a:ext cx="10716900" cy="1077218"/>
          </a:xfrm>
          <a:prstGeom prst="rect">
            <a:avLst/>
          </a:prstGeom>
          <a:noFill/>
          <a:ln w="38100">
            <a:solidFill>
              <a:srgbClr val="FF0000"/>
            </a:solidFill>
          </a:ln>
        </p:spPr>
        <p:txBody>
          <a:bodyPr wrap="square">
            <a:spAutoFit/>
          </a:bodyPr>
          <a:lstStyle/>
          <a:p>
            <a:pPr algn="just"/>
            <a:r>
              <a:rPr lang="en-US" altLang="ja-JP" sz="3200" dirty="0">
                <a:solidFill>
                  <a:srgbClr val="000000"/>
                </a:solidFill>
                <a:latin typeface="游ゴシック Medium" panose="020B0500000000000000" pitchFamily="50" charset="-128"/>
                <a:ea typeface="游ゴシック Medium" panose="020B0500000000000000" pitchFamily="50" charset="-128"/>
              </a:rPr>
              <a:t>2</a:t>
            </a:r>
            <a:r>
              <a:rPr lang="ja-JP" altLang="en-US" sz="3200" dirty="0">
                <a:solidFill>
                  <a:srgbClr val="000000"/>
                </a:solidFill>
                <a:latin typeface="游ゴシック Medium" panose="020B0500000000000000" pitchFamily="50" charset="-128"/>
                <a:ea typeface="游ゴシック Medium" panose="020B0500000000000000" pitchFamily="50" charset="-128"/>
              </a:rPr>
              <a:t>つ以上の解き方があります。班で解き方を確認してから、解き方を分担して答えを求めてください。</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5444333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2">
            <a:extLst>
              <a:ext uri="{FF2B5EF4-FFF2-40B4-BE49-F238E27FC236}">
                <a16:creationId xmlns:a16="http://schemas.microsoft.com/office/drawing/2014/main" id="{9DC299F9-AA98-4DE4-9DE5-B1447AE9F7E8}"/>
              </a:ext>
            </a:extLst>
          </p:cNvPr>
          <p:cNvGraphicFramePr>
            <a:graphicFrameLocks noGrp="1"/>
          </p:cNvGraphicFramePr>
          <p:nvPr/>
        </p:nvGraphicFramePr>
        <p:xfrm>
          <a:off x="1420075" y="981613"/>
          <a:ext cx="8999310" cy="4605006"/>
        </p:xfrm>
        <a:graphic>
          <a:graphicData uri="http://schemas.openxmlformats.org/drawingml/2006/table">
            <a:tbl>
              <a:tblPr firstRow="1" bandRow="1">
                <a:tableStyleId>{5C22544A-7EE6-4342-B048-85BDC9FD1C3A}</a:tableStyleId>
              </a:tblPr>
              <a:tblGrid>
                <a:gridCol w="2999770">
                  <a:extLst>
                    <a:ext uri="{9D8B030D-6E8A-4147-A177-3AD203B41FA5}">
                      <a16:colId xmlns:a16="http://schemas.microsoft.com/office/drawing/2014/main" val="358730547"/>
                    </a:ext>
                  </a:extLst>
                </a:gridCol>
                <a:gridCol w="2999770">
                  <a:extLst>
                    <a:ext uri="{9D8B030D-6E8A-4147-A177-3AD203B41FA5}">
                      <a16:colId xmlns:a16="http://schemas.microsoft.com/office/drawing/2014/main" val="2943209451"/>
                    </a:ext>
                  </a:extLst>
                </a:gridCol>
                <a:gridCol w="2999770">
                  <a:extLst>
                    <a:ext uri="{9D8B030D-6E8A-4147-A177-3AD203B41FA5}">
                      <a16:colId xmlns:a16="http://schemas.microsoft.com/office/drawing/2014/main" val="893267875"/>
                    </a:ext>
                  </a:extLst>
                </a:gridCol>
              </a:tblGrid>
              <a:tr h="767501">
                <a:tc>
                  <a:txBody>
                    <a:bodyPr/>
                    <a:lstStyle/>
                    <a:p>
                      <a:endParaRPr kumimoji="1" lang="ja-JP" altLang="en-US"/>
                    </a:p>
                  </a:txBody>
                  <a:tcPr/>
                </a:tc>
                <a:tc>
                  <a:txBody>
                    <a:bodyPr/>
                    <a:lstStyle/>
                    <a:p>
                      <a:pPr>
                        <a:lnSpc>
                          <a:spcPct val="150000"/>
                        </a:lnSpc>
                      </a:pPr>
                      <a:r>
                        <a:rPr kumimoji="1" lang="ja-JP" altLang="en-US" sz="2800" dirty="0"/>
                        <a:t>　　実際</a:t>
                      </a:r>
                    </a:p>
                  </a:txBody>
                  <a:tcPr/>
                </a:tc>
                <a:tc>
                  <a:txBody>
                    <a:bodyPr/>
                    <a:lstStyle/>
                    <a:p>
                      <a:pPr>
                        <a:lnSpc>
                          <a:spcPct val="150000"/>
                        </a:lnSpc>
                      </a:pPr>
                      <a:r>
                        <a:rPr kumimoji="1" lang="ja-JP" altLang="en-US" sz="2800" dirty="0"/>
                        <a:t>　</a:t>
                      </a:r>
                      <a:r>
                        <a:rPr kumimoji="1" lang="en-US" altLang="ja-JP" sz="2800" dirty="0"/>
                        <a:t>10</a:t>
                      </a:r>
                      <a:r>
                        <a:rPr kumimoji="1" lang="ja-JP" altLang="en-US" sz="2800" dirty="0"/>
                        <a:t>億分の</a:t>
                      </a:r>
                      <a:r>
                        <a:rPr kumimoji="1" lang="en-US" altLang="ja-JP" sz="2800" dirty="0"/>
                        <a:t>1</a:t>
                      </a:r>
                      <a:endParaRPr kumimoji="1" lang="ja-JP" altLang="en-US" sz="2800" dirty="0"/>
                    </a:p>
                  </a:txBody>
                  <a:tcPr/>
                </a:tc>
                <a:extLst>
                  <a:ext uri="{0D108BD9-81ED-4DB2-BD59-A6C34878D82A}">
                    <a16:rowId xmlns:a16="http://schemas.microsoft.com/office/drawing/2014/main" val="192967103"/>
                  </a:ext>
                </a:extLst>
              </a:tr>
              <a:tr h="767501">
                <a:tc>
                  <a:txBody>
                    <a:bodyPr/>
                    <a:lstStyle/>
                    <a:p>
                      <a:pPr>
                        <a:lnSpc>
                          <a:spcPct val="150000"/>
                        </a:lnSpc>
                      </a:pPr>
                      <a:r>
                        <a:rPr kumimoji="1" lang="ja-JP" altLang="en-US" sz="2800" dirty="0"/>
                        <a:t>地球の大きさ</a:t>
                      </a:r>
                      <a:endParaRPr kumimoji="1" lang="en-US" altLang="ja-JP" sz="2800" dirty="0"/>
                    </a:p>
                  </a:txBody>
                  <a:tcPr/>
                </a:tc>
                <a:tc>
                  <a:txBody>
                    <a:bodyPr/>
                    <a:lstStyle/>
                    <a:p>
                      <a:pPr>
                        <a:lnSpc>
                          <a:spcPct val="150000"/>
                        </a:lnSpc>
                      </a:pPr>
                      <a:r>
                        <a:rPr kumimoji="1" lang="en-US" altLang="ja-JP" sz="2800" dirty="0"/>
                        <a:t>            13,000</a:t>
                      </a:r>
                      <a:r>
                        <a:rPr kumimoji="1" lang="ja-JP" altLang="en-US" sz="2800" dirty="0"/>
                        <a:t>㎞</a:t>
                      </a:r>
                    </a:p>
                  </a:txBody>
                  <a:tcPr/>
                </a:tc>
                <a:tc>
                  <a:txBody>
                    <a:bodyPr/>
                    <a:lstStyle/>
                    <a:p>
                      <a:pPr>
                        <a:lnSpc>
                          <a:spcPct val="150000"/>
                        </a:lnSpc>
                      </a:pPr>
                      <a:r>
                        <a:rPr kumimoji="1" lang="en-US" altLang="ja-JP" sz="2800" dirty="0"/>
                        <a:t>           1.3</a:t>
                      </a:r>
                      <a:r>
                        <a:rPr kumimoji="1" lang="ja-JP" altLang="en-US" sz="2800" dirty="0"/>
                        <a:t>㎝</a:t>
                      </a:r>
                    </a:p>
                  </a:txBody>
                  <a:tcPr/>
                </a:tc>
                <a:extLst>
                  <a:ext uri="{0D108BD9-81ED-4DB2-BD59-A6C34878D82A}">
                    <a16:rowId xmlns:a16="http://schemas.microsoft.com/office/drawing/2014/main" val="1915485935"/>
                  </a:ext>
                </a:extLst>
              </a:tr>
              <a:tr h="767501">
                <a:tc>
                  <a:txBody>
                    <a:bodyPr/>
                    <a:lstStyle/>
                    <a:p>
                      <a:pPr>
                        <a:lnSpc>
                          <a:spcPct val="150000"/>
                        </a:lnSpc>
                      </a:pPr>
                      <a:r>
                        <a:rPr kumimoji="1" lang="ja-JP" altLang="en-US" sz="2800" dirty="0"/>
                        <a:t> 月の大きさ</a:t>
                      </a:r>
                    </a:p>
                  </a:txBody>
                  <a:tcPr/>
                </a:tc>
                <a:tc>
                  <a:txBody>
                    <a:bodyPr/>
                    <a:lstStyle/>
                    <a:p>
                      <a:pPr>
                        <a:lnSpc>
                          <a:spcPct val="150000"/>
                        </a:lnSpc>
                      </a:pPr>
                      <a:r>
                        <a:rPr kumimoji="1" lang="en-US" altLang="ja-JP" sz="2800" dirty="0"/>
                        <a:t>             3,500</a:t>
                      </a:r>
                      <a:r>
                        <a:rPr kumimoji="1" lang="ja-JP" altLang="en-US" sz="2800" dirty="0"/>
                        <a:t>㎞</a:t>
                      </a:r>
                    </a:p>
                  </a:txBody>
                  <a:tcPr/>
                </a:tc>
                <a:tc>
                  <a:txBody>
                    <a:bodyPr/>
                    <a:lstStyle/>
                    <a:p>
                      <a:pPr>
                        <a:lnSpc>
                          <a:spcPct val="150000"/>
                        </a:lnSpc>
                      </a:pPr>
                      <a:r>
                        <a:rPr kumimoji="1" lang="en-US" altLang="ja-JP" sz="2800" dirty="0"/>
                        <a:t>              3.5</a:t>
                      </a:r>
                      <a:r>
                        <a:rPr kumimoji="1" lang="ja-JP" altLang="en-US" sz="2800" dirty="0"/>
                        <a:t>㎜</a:t>
                      </a:r>
                    </a:p>
                  </a:txBody>
                  <a:tcPr/>
                </a:tc>
                <a:extLst>
                  <a:ext uri="{0D108BD9-81ED-4DB2-BD59-A6C34878D82A}">
                    <a16:rowId xmlns:a16="http://schemas.microsoft.com/office/drawing/2014/main" val="4105620190"/>
                  </a:ext>
                </a:extLst>
              </a:tr>
              <a:tr h="767501">
                <a:tc>
                  <a:txBody>
                    <a:bodyPr/>
                    <a:lstStyle/>
                    <a:p>
                      <a:pPr>
                        <a:lnSpc>
                          <a:spcPct val="150000"/>
                        </a:lnSpc>
                      </a:pPr>
                      <a:r>
                        <a:rPr kumimoji="1" lang="ja-JP" altLang="en-US" sz="2800" dirty="0"/>
                        <a:t> 月までの距離</a:t>
                      </a:r>
                    </a:p>
                  </a:txBody>
                  <a:tcPr/>
                </a:tc>
                <a:tc>
                  <a:txBody>
                    <a:bodyPr/>
                    <a:lstStyle/>
                    <a:p>
                      <a:pPr>
                        <a:lnSpc>
                          <a:spcPct val="150000"/>
                        </a:lnSpc>
                      </a:pPr>
                      <a:r>
                        <a:rPr kumimoji="1" lang="en-US" altLang="ja-JP" sz="2800" dirty="0"/>
                        <a:t>          38</a:t>
                      </a:r>
                      <a:r>
                        <a:rPr kumimoji="1" lang="ja-JP" altLang="en-US" sz="2800" dirty="0"/>
                        <a:t>万㎞</a:t>
                      </a:r>
                      <a:endParaRPr kumimoji="1" lang="en-US" altLang="ja-JP" sz="2800" dirty="0"/>
                    </a:p>
                  </a:txBody>
                  <a:tcPr/>
                </a:tc>
                <a:tc>
                  <a:txBody>
                    <a:bodyPr/>
                    <a:lstStyle/>
                    <a:p>
                      <a:pPr>
                        <a:lnSpc>
                          <a:spcPct val="150000"/>
                        </a:lnSpc>
                      </a:pPr>
                      <a:r>
                        <a:rPr kumimoji="1" lang="en-US" altLang="ja-JP" sz="2800" dirty="0"/>
                        <a:t>        38</a:t>
                      </a:r>
                      <a:r>
                        <a:rPr kumimoji="1" lang="ja-JP" altLang="en-US" sz="2800" dirty="0"/>
                        <a:t>㎝</a:t>
                      </a:r>
                    </a:p>
                  </a:txBody>
                  <a:tcPr/>
                </a:tc>
                <a:extLst>
                  <a:ext uri="{0D108BD9-81ED-4DB2-BD59-A6C34878D82A}">
                    <a16:rowId xmlns:a16="http://schemas.microsoft.com/office/drawing/2014/main" val="3120794469"/>
                  </a:ext>
                </a:extLst>
              </a:tr>
              <a:tr h="767501">
                <a:tc>
                  <a:txBody>
                    <a:bodyPr/>
                    <a:lstStyle/>
                    <a:p>
                      <a:pPr>
                        <a:lnSpc>
                          <a:spcPct val="150000"/>
                        </a:lnSpc>
                      </a:pPr>
                      <a:r>
                        <a:rPr kumimoji="1" lang="ja-JP" altLang="en-US" sz="2800" dirty="0"/>
                        <a:t> 太陽の大きさ</a:t>
                      </a:r>
                    </a:p>
                  </a:txBody>
                  <a:tcPr/>
                </a:tc>
                <a:tc>
                  <a:txBody>
                    <a:bodyPr/>
                    <a:lstStyle/>
                    <a:p>
                      <a:pPr>
                        <a:lnSpc>
                          <a:spcPct val="150000"/>
                        </a:lnSpc>
                      </a:pPr>
                      <a:r>
                        <a:rPr kumimoji="1" lang="en-US" altLang="ja-JP" sz="2800" dirty="0"/>
                        <a:t>        140</a:t>
                      </a:r>
                      <a:r>
                        <a:rPr kumimoji="1" lang="ja-JP" altLang="en-US" sz="2800" dirty="0"/>
                        <a:t>万㎞</a:t>
                      </a:r>
                    </a:p>
                  </a:txBody>
                  <a:tcPr/>
                </a:tc>
                <a:tc>
                  <a:txBody>
                    <a:bodyPr/>
                    <a:lstStyle/>
                    <a:p>
                      <a:pPr>
                        <a:lnSpc>
                          <a:spcPct val="150000"/>
                        </a:lnSpc>
                      </a:pPr>
                      <a:r>
                        <a:rPr kumimoji="1" lang="en-US" altLang="ja-JP" sz="2800" dirty="0"/>
                        <a:t>      140</a:t>
                      </a:r>
                      <a:r>
                        <a:rPr kumimoji="1" lang="ja-JP" altLang="en-US" sz="2800" dirty="0"/>
                        <a:t>㎝</a:t>
                      </a:r>
                    </a:p>
                  </a:txBody>
                  <a:tcPr/>
                </a:tc>
                <a:extLst>
                  <a:ext uri="{0D108BD9-81ED-4DB2-BD59-A6C34878D82A}">
                    <a16:rowId xmlns:a16="http://schemas.microsoft.com/office/drawing/2014/main" val="1803763900"/>
                  </a:ext>
                </a:extLst>
              </a:tr>
              <a:tr h="767501">
                <a:tc>
                  <a:txBody>
                    <a:bodyPr/>
                    <a:lstStyle/>
                    <a:p>
                      <a:pPr>
                        <a:lnSpc>
                          <a:spcPct val="150000"/>
                        </a:lnSpc>
                      </a:pPr>
                      <a:r>
                        <a:rPr kumimoji="1" lang="ja-JP" altLang="en-US" sz="2800" dirty="0"/>
                        <a:t> 太陽までの距離</a:t>
                      </a:r>
                    </a:p>
                  </a:txBody>
                  <a:tcPr/>
                </a:tc>
                <a:tc>
                  <a:txBody>
                    <a:bodyPr/>
                    <a:lstStyle/>
                    <a:p>
                      <a:pPr>
                        <a:lnSpc>
                          <a:spcPct val="150000"/>
                        </a:lnSpc>
                      </a:pPr>
                      <a:r>
                        <a:rPr kumimoji="1" lang="en-US" altLang="ja-JP" sz="2800" dirty="0"/>
                        <a:t>1</a:t>
                      </a:r>
                      <a:r>
                        <a:rPr kumimoji="1" lang="ja-JP" altLang="en-US" sz="2800" dirty="0"/>
                        <a:t>億</a:t>
                      </a:r>
                      <a:r>
                        <a:rPr kumimoji="1" lang="en-US" altLang="ja-JP" sz="2800" dirty="0"/>
                        <a:t>5000</a:t>
                      </a:r>
                      <a:r>
                        <a:rPr kumimoji="1" lang="ja-JP" altLang="en-US" sz="2800" dirty="0"/>
                        <a:t>万㎞</a:t>
                      </a:r>
                    </a:p>
                  </a:txBody>
                  <a:tcPr/>
                </a:tc>
                <a:tc>
                  <a:txBody>
                    <a:bodyPr/>
                    <a:lstStyle/>
                    <a:p>
                      <a:pPr>
                        <a:lnSpc>
                          <a:spcPct val="150000"/>
                        </a:lnSpc>
                      </a:pPr>
                      <a:r>
                        <a:rPr kumimoji="1" lang="en-US" altLang="ja-JP" sz="2800" dirty="0"/>
                        <a:t>  150</a:t>
                      </a:r>
                      <a:r>
                        <a:rPr kumimoji="1" lang="ja-JP" altLang="en-US" sz="2800" dirty="0"/>
                        <a:t>ｍ</a:t>
                      </a:r>
                    </a:p>
                  </a:txBody>
                  <a:tcPr/>
                </a:tc>
                <a:extLst>
                  <a:ext uri="{0D108BD9-81ED-4DB2-BD59-A6C34878D82A}">
                    <a16:rowId xmlns:a16="http://schemas.microsoft.com/office/drawing/2014/main" val="2529623348"/>
                  </a:ext>
                </a:extLst>
              </a:tr>
            </a:tbl>
          </a:graphicData>
        </a:graphic>
      </p:graphicFrame>
      <p:sp>
        <p:nvSpPr>
          <p:cNvPr id="4" name="テキスト ボックス 3">
            <a:extLst>
              <a:ext uri="{FF2B5EF4-FFF2-40B4-BE49-F238E27FC236}">
                <a16:creationId xmlns:a16="http://schemas.microsoft.com/office/drawing/2014/main" id="{C01AA0BE-3811-41B8-A395-7BDFA062BD2A}"/>
              </a:ext>
            </a:extLst>
          </p:cNvPr>
          <p:cNvSpPr txBox="1"/>
          <p:nvPr/>
        </p:nvSpPr>
        <p:spPr>
          <a:xfrm>
            <a:off x="679317" y="424544"/>
            <a:ext cx="5750336" cy="584775"/>
          </a:xfrm>
          <a:prstGeom prst="rect">
            <a:avLst/>
          </a:prstGeom>
          <a:noFill/>
        </p:spPr>
        <p:txBody>
          <a:bodyPr wrap="square">
            <a:spAutoFit/>
          </a:bodyPr>
          <a:lstStyle/>
          <a:p>
            <a:pPr algn="just"/>
            <a:r>
              <a:rPr lang="en-US" altLang="ja-JP" sz="3200" dirty="0">
                <a:solidFill>
                  <a:srgbClr val="000000"/>
                </a:solidFill>
                <a:latin typeface="游ゴシック Medium" panose="020B0500000000000000" pitchFamily="50" charset="-128"/>
                <a:ea typeface="游ゴシック Medium" panose="020B0500000000000000" pitchFamily="50" charset="-128"/>
              </a:rPr>
              <a:t>10</a:t>
            </a:r>
            <a:r>
              <a:rPr lang="ja-JP" altLang="en-US" sz="3200" dirty="0">
                <a:solidFill>
                  <a:srgbClr val="000000"/>
                </a:solidFill>
                <a:latin typeface="游ゴシック Medium" panose="020B0500000000000000" pitchFamily="50" charset="-128"/>
                <a:ea typeface="游ゴシック Medium" panose="020B0500000000000000" pitchFamily="50" charset="-128"/>
              </a:rPr>
              <a:t>億分の</a:t>
            </a:r>
            <a:r>
              <a:rPr lang="en-US" altLang="ja-JP" sz="3200" dirty="0">
                <a:solidFill>
                  <a:srgbClr val="000000"/>
                </a:solidFill>
                <a:latin typeface="游ゴシック Medium" panose="020B0500000000000000" pitchFamily="50" charset="-128"/>
                <a:ea typeface="游ゴシック Medium" panose="020B0500000000000000" pitchFamily="50" charset="-128"/>
              </a:rPr>
              <a:t>1</a:t>
            </a:r>
            <a:r>
              <a:rPr lang="ja-JP" altLang="en-US" sz="3200" dirty="0">
                <a:solidFill>
                  <a:srgbClr val="000000"/>
                </a:solidFill>
                <a:latin typeface="游ゴシック Medium" panose="020B0500000000000000" pitchFamily="50" charset="-128"/>
                <a:ea typeface="游ゴシック Medium" panose="020B0500000000000000" pitchFamily="50" charset="-128"/>
              </a:rPr>
              <a:t>の模型</a:t>
            </a:r>
          </a:p>
        </p:txBody>
      </p:sp>
      <p:sp>
        <p:nvSpPr>
          <p:cNvPr id="3" name="テキスト ボックス 2">
            <a:extLst>
              <a:ext uri="{FF2B5EF4-FFF2-40B4-BE49-F238E27FC236}">
                <a16:creationId xmlns:a16="http://schemas.microsoft.com/office/drawing/2014/main" id="{47F25D42-C986-6229-228A-BB789C2598F1}"/>
              </a:ext>
            </a:extLst>
          </p:cNvPr>
          <p:cNvSpPr txBox="1">
            <a:spLocks noChangeAspect="1"/>
          </p:cNvSpPr>
          <p:nvPr/>
        </p:nvSpPr>
        <p:spPr>
          <a:xfrm>
            <a:off x="7565464" y="4878734"/>
            <a:ext cx="2505131" cy="644176"/>
          </a:xfrm>
          <a:prstGeom prst="rect">
            <a:avLst/>
          </a:prstGeom>
          <a:solidFill>
            <a:schemeClr val="accent1">
              <a:lumMod val="20000"/>
              <a:lumOff val="80000"/>
            </a:schemeClr>
          </a:solidFill>
        </p:spPr>
        <p:txBody>
          <a:bodyPr wrap="square" rtlCol="0">
            <a:spAutoFit/>
          </a:bodyPr>
          <a:lstStyle/>
          <a:p>
            <a:r>
              <a:rPr kumimoji="1" lang="ja-JP" altLang="en-US" sz="4000" b="1" dirty="0">
                <a:solidFill>
                  <a:srgbClr val="FF0000"/>
                </a:solidFill>
              </a:rPr>
              <a:t>　　</a:t>
            </a:r>
            <a:r>
              <a:rPr kumimoji="1" lang="ja-JP" altLang="en-US" sz="3600" b="1" dirty="0">
                <a:solidFill>
                  <a:srgbClr val="FF0000"/>
                </a:solidFill>
              </a:rPr>
              <a:t>？</a:t>
            </a:r>
          </a:p>
        </p:txBody>
      </p:sp>
    </p:spTree>
    <p:extLst>
      <p:ext uri="{BB962C8B-B14F-4D97-AF65-F5344CB8AC3E}">
        <p14:creationId xmlns:p14="http://schemas.microsoft.com/office/powerpoint/2010/main" val="7581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3A57F63-79AD-F268-D6C5-A337D786C99D}"/>
              </a:ext>
            </a:extLst>
          </p:cNvPr>
          <p:cNvSpPr txBox="1"/>
          <p:nvPr/>
        </p:nvSpPr>
        <p:spPr>
          <a:xfrm>
            <a:off x="737550" y="485195"/>
            <a:ext cx="10716900" cy="1077218"/>
          </a:xfrm>
          <a:prstGeom prst="rect">
            <a:avLst/>
          </a:prstGeom>
          <a:noFill/>
        </p:spPr>
        <p:txBody>
          <a:bodyPr wrap="square">
            <a:spAutoFit/>
          </a:bodyPr>
          <a:lstStyle/>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簡単な計算方法を</a:t>
            </a:r>
            <a:r>
              <a:rPr lang="en-US" altLang="ja-JP" sz="3200" dirty="0">
                <a:solidFill>
                  <a:srgbClr val="000000"/>
                </a:solidFill>
                <a:latin typeface="游ゴシック Medium" panose="020B0500000000000000" pitchFamily="50" charset="-128"/>
                <a:ea typeface="游ゴシック Medium" panose="020B0500000000000000" pitchFamily="50" charset="-128"/>
              </a:rPr>
              <a:t>2</a:t>
            </a:r>
            <a:r>
              <a:rPr lang="ja-JP" altLang="en-US" sz="3200" dirty="0">
                <a:solidFill>
                  <a:srgbClr val="000000"/>
                </a:solidFill>
                <a:latin typeface="游ゴシック Medium" panose="020B0500000000000000" pitchFamily="50" charset="-128"/>
                <a:ea typeface="游ゴシック Medium" panose="020B0500000000000000" pitchFamily="50" charset="-128"/>
              </a:rPr>
              <a:t>つ知っていれば、自分が出した答えが正しいか確かめることができる。</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7" name="テキスト ボックス 6">
            <a:extLst>
              <a:ext uri="{FF2B5EF4-FFF2-40B4-BE49-F238E27FC236}">
                <a16:creationId xmlns:a16="http://schemas.microsoft.com/office/drawing/2014/main" id="{497F3AA1-0BD4-FA8F-8049-B73C90EA8659}"/>
              </a:ext>
            </a:extLst>
          </p:cNvPr>
          <p:cNvSpPr txBox="1"/>
          <p:nvPr/>
        </p:nvSpPr>
        <p:spPr>
          <a:xfrm>
            <a:off x="737550" y="1905506"/>
            <a:ext cx="11083549" cy="3046988"/>
          </a:xfrm>
          <a:prstGeom prst="rect">
            <a:avLst/>
          </a:prstGeom>
          <a:noFill/>
        </p:spPr>
        <p:txBody>
          <a:bodyPr wrap="square">
            <a:spAutoFit/>
          </a:bodyPr>
          <a:lstStyle/>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 学習課題において</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　　例</a:t>
            </a:r>
            <a:r>
              <a:rPr lang="en-US" altLang="ja-JP" sz="3200" dirty="0">
                <a:solidFill>
                  <a:srgbClr val="000000"/>
                </a:solidFill>
                <a:latin typeface="游ゴシック Medium" panose="020B0500000000000000" pitchFamily="50" charset="-128"/>
                <a:ea typeface="游ゴシック Medium" panose="020B0500000000000000" pitchFamily="50" charset="-128"/>
              </a:rPr>
              <a:t>1</a:t>
            </a:r>
            <a:r>
              <a:rPr lang="ja-JP" altLang="en-US" sz="3200" dirty="0">
                <a:solidFill>
                  <a:srgbClr val="000000"/>
                </a:solidFill>
                <a:latin typeface="游ゴシック Medium" panose="020B0500000000000000" pitchFamily="50" charset="-128"/>
                <a:ea typeface="游ゴシック Medium" panose="020B0500000000000000" pitchFamily="50" charset="-128"/>
              </a:rPr>
              <a:t>　　</a:t>
            </a:r>
            <a:r>
              <a:rPr lang="en-US" altLang="ja-JP" sz="3200" dirty="0">
                <a:solidFill>
                  <a:srgbClr val="000000"/>
                </a:solidFill>
                <a:latin typeface="游ゴシック Medium" panose="020B0500000000000000" pitchFamily="50" charset="-128"/>
                <a:ea typeface="游ゴシック Medium" panose="020B0500000000000000" pitchFamily="50" charset="-128"/>
              </a:rPr>
              <a:t>2</a:t>
            </a:r>
            <a:r>
              <a:rPr lang="ja-JP" altLang="en-US" sz="3200" dirty="0">
                <a:solidFill>
                  <a:srgbClr val="000000"/>
                </a:solidFill>
                <a:latin typeface="游ゴシック Medium" panose="020B0500000000000000" pitchFamily="50" charset="-128"/>
                <a:ea typeface="游ゴシック Medium" panose="020B0500000000000000" pitchFamily="50" charset="-128"/>
              </a:rPr>
              <a:t>通りの解き方で答えを求めなさい。</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　　例</a:t>
            </a:r>
            <a:r>
              <a:rPr lang="en-US" altLang="ja-JP" sz="3200" dirty="0">
                <a:solidFill>
                  <a:srgbClr val="000000"/>
                </a:solidFill>
                <a:latin typeface="游ゴシック Medium" panose="020B0500000000000000" pitchFamily="50" charset="-128"/>
                <a:ea typeface="游ゴシック Medium" panose="020B0500000000000000" pitchFamily="50" charset="-128"/>
              </a:rPr>
              <a:t>2</a:t>
            </a:r>
            <a:r>
              <a:rPr lang="ja-JP" altLang="en-US" sz="3200" dirty="0">
                <a:solidFill>
                  <a:srgbClr val="000000"/>
                </a:solidFill>
                <a:latin typeface="游ゴシック Medium" panose="020B0500000000000000" pitchFamily="50" charset="-128"/>
                <a:ea typeface="游ゴシック Medium" panose="020B0500000000000000" pitchFamily="50" charset="-128"/>
              </a:rPr>
              <a:t>　　理由を</a:t>
            </a:r>
            <a:r>
              <a:rPr lang="en-US" altLang="ja-JP" sz="3200" dirty="0">
                <a:solidFill>
                  <a:srgbClr val="000000"/>
                </a:solidFill>
                <a:latin typeface="游ゴシック Medium" panose="020B0500000000000000" pitchFamily="50" charset="-128"/>
                <a:ea typeface="游ゴシック Medium" panose="020B0500000000000000" pitchFamily="50" charset="-128"/>
              </a:rPr>
              <a:t>2</a:t>
            </a:r>
            <a:r>
              <a:rPr lang="ja-JP" altLang="en-US" sz="3200" dirty="0">
                <a:solidFill>
                  <a:srgbClr val="000000"/>
                </a:solidFill>
                <a:latin typeface="游ゴシック Medium" panose="020B0500000000000000" pitchFamily="50" charset="-128"/>
                <a:ea typeface="游ゴシック Medium" panose="020B0500000000000000" pitchFamily="50" charset="-128"/>
              </a:rPr>
              <a:t>つ以上考えましょう。</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a:p>
            <a:pPr algn="just"/>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　　例</a:t>
            </a:r>
            <a:r>
              <a:rPr lang="en-US" altLang="ja-JP" sz="3200" dirty="0">
                <a:solidFill>
                  <a:srgbClr val="000000"/>
                </a:solidFill>
                <a:latin typeface="游ゴシック Medium" panose="020B0500000000000000" pitchFamily="50" charset="-128"/>
                <a:ea typeface="游ゴシック Medium" panose="020B0500000000000000" pitchFamily="50" charset="-128"/>
              </a:rPr>
              <a:t>3</a:t>
            </a:r>
            <a:r>
              <a:rPr lang="ja-JP" altLang="en-US" sz="3200" dirty="0">
                <a:solidFill>
                  <a:srgbClr val="000000"/>
                </a:solidFill>
                <a:latin typeface="游ゴシック Medium" panose="020B0500000000000000" pitchFamily="50" charset="-128"/>
                <a:ea typeface="游ゴシック Medium" panose="020B0500000000000000" pitchFamily="50" charset="-128"/>
              </a:rPr>
              <a:t>　　答えが分かった人は別の解き方を考えましょう。</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　　　　　 → 早く終わった人のための課題</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2" name="テキスト ボックス 1">
            <a:extLst>
              <a:ext uri="{FF2B5EF4-FFF2-40B4-BE49-F238E27FC236}">
                <a16:creationId xmlns:a16="http://schemas.microsoft.com/office/drawing/2014/main" id="{E93B1C48-F125-CF95-6311-0F494F457346}"/>
              </a:ext>
            </a:extLst>
          </p:cNvPr>
          <p:cNvSpPr txBox="1"/>
          <p:nvPr/>
        </p:nvSpPr>
        <p:spPr>
          <a:xfrm>
            <a:off x="737550" y="5295587"/>
            <a:ext cx="10716900" cy="1077218"/>
          </a:xfrm>
          <a:prstGeom prst="rect">
            <a:avLst/>
          </a:prstGeom>
          <a:noFill/>
        </p:spPr>
        <p:txBody>
          <a:bodyPr wrap="square">
            <a:spAutoFit/>
          </a:bodyPr>
          <a:lstStyle/>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解き方を説明する力をつけさせたい。</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　比で計算する。実際の値を</a:t>
            </a:r>
            <a:r>
              <a:rPr lang="en-US" altLang="ja-JP" sz="3200" dirty="0">
                <a:solidFill>
                  <a:srgbClr val="000000"/>
                </a:solidFill>
                <a:latin typeface="游ゴシック Medium" panose="020B0500000000000000" pitchFamily="50" charset="-128"/>
                <a:ea typeface="游ゴシック Medium" panose="020B0500000000000000" pitchFamily="50" charset="-128"/>
              </a:rPr>
              <a:t>10</a:t>
            </a:r>
            <a:r>
              <a:rPr lang="ja-JP" altLang="en-US" sz="3200" dirty="0">
                <a:solidFill>
                  <a:srgbClr val="000000"/>
                </a:solidFill>
                <a:latin typeface="游ゴシック Medium" panose="020B0500000000000000" pitchFamily="50" charset="-128"/>
                <a:ea typeface="游ゴシック Medium" panose="020B0500000000000000" pitchFamily="50" charset="-128"/>
              </a:rPr>
              <a:t>億分の</a:t>
            </a:r>
            <a:r>
              <a:rPr lang="en-US" altLang="ja-JP" sz="3200" dirty="0">
                <a:solidFill>
                  <a:srgbClr val="000000"/>
                </a:solidFill>
                <a:latin typeface="游ゴシック Medium" panose="020B0500000000000000" pitchFamily="50" charset="-128"/>
                <a:ea typeface="游ゴシック Medium" panose="020B0500000000000000" pitchFamily="50" charset="-128"/>
              </a:rPr>
              <a:t>1</a:t>
            </a:r>
            <a:r>
              <a:rPr lang="ja-JP" altLang="en-US" sz="3200" dirty="0">
                <a:solidFill>
                  <a:srgbClr val="000000"/>
                </a:solidFill>
                <a:latin typeface="游ゴシック Medium" panose="020B0500000000000000" pitchFamily="50" charset="-128"/>
                <a:ea typeface="游ゴシック Medium" panose="020B0500000000000000" pitchFamily="50" charset="-128"/>
              </a:rPr>
              <a:t>にする。</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41352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E714606-6164-4C67-BDF8-990D550D6149}"/>
              </a:ext>
            </a:extLst>
          </p:cNvPr>
          <p:cNvSpPr txBox="1"/>
          <p:nvPr/>
        </p:nvSpPr>
        <p:spPr>
          <a:xfrm>
            <a:off x="563560" y="339725"/>
            <a:ext cx="10716900" cy="3539430"/>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答えは</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140㎝</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の円（太陽）から</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150</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ｍ離れたところです。</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a:p>
            <a:pPr algn="just"/>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140㎝</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の円と</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3.5㎜</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の円がほぼ同じ大きさにみえるためには</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150</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ｍ離れる必要があります。</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私が勤務していた小学校では、運動場を遙かに超えていきました。</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pic>
        <p:nvPicPr>
          <p:cNvPr id="4" name="図 3">
            <a:extLst>
              <a:ext uri="{FF2B5EF4-FFF2-40B4-BE49-F238E27FC236}">
                <a16:creationId xmlns:a16="http://schemas.microsoft.com/office/drawing/2014/main" id="{38448C15-64CA-4621-A791-8E38024BFB64}"/>
              </a:ext>
            </a:extLst>
          </p:cNvPr>
          <p:cNvPicPr>
            <a:picLocks noChangeAspect="1"/>
          </p:cNvPicPr>
          <p:nvPr/>
        </p:nvPicPr>
        <p:blipFill>
          <a:blip r:embed="rId2"/>
          <a:stretch>
            <a:fillRect/>
          </a:stretch>
        </p:blipFill>
        <p:spPr>
          <a:xfrm>
            <a:off x="3788409" y="3429000"/>
            <a:ext cx="4868249" cy="2986405"/>
          </a:xfrm>
          <a:prstGeom prst="rect">
            <a:avLst/>
          </a:prstGeom>
        </p:spPr>
      </p:pic>
      <p:sp>
        <p:nvSpPr>
          <p:cNvPr id="5" name="テキスト ボックス 4">
            <a:extLst>
              <a:ext uri="{FF2B5EF4-FFF2-40B4-BE49-F238E27FC236}">
                <a16:creationId xmlns:a16="http://schemas.microsoft.com/office/drawing/2014/main" id="{95D4E2D7-2F6A-4F1D-88CE-47D56C0E111E}"/>
              </a:ext>
            </a:extLst>
          </p:cNvPr>
          <p:cNvSpPr txBox="1"/>
          <p:nvPr/>
        </p:nvSpPr>
        <p:spPr>
          <a:xfrm>
            <a:off x="8430684" y="5453440"/>
            <a:ext cx="2768920" cy="584775"/>
          </a:xfrm>
          <a:prstGeom prst="rect">
            <a:avLst/>
          </a:prstGeom>
          <a:noFill/>
        </p:spPr>
        <p:txBody>
          <a:bodyPr wrap="square">
            <a:spAutoFit/>
          </a:bodyPr>
          <a:lstStyle/>
          <a:p>
            <a:pPr algn="just"/>
            <a:r>
              <a:rPr lang="en-US" altLang="ja-JP" sz="3200" b="0" i="0" u="none" strike="noStrike" baseline="0" dirty="0">
                <a:solidFill>
                  <a:srgbClr val="FF0000"/>
                </a:solidFill>
                <a:latin typeface="游ゴシック Medium" panose="020B0500000000000000" pitchFamily="50" charset="-128"/>
                <a:ea typeface="游ゴシック Medium" panose="020B0500000000000000" pitchFamily="50" charset="-128"/>
              </a:rPr>
              <a:t>140㎝</a:t>
            </a:r>
            <a:r>
              <a:rPr lang="ja-JP" altLang="en-US" sz="3200" b="0" i="0" u="none" strike="noStrike" baseline="0" dirty="0">
                <a:solidFill>
                  <a:srgbClr val="FF0000"/>
                </a:solidFill>
                <a:latin typeface="游ゴシック Medium" panose="020B0500000000000000" pitchFamily="50" charset="-128"/>
                <a:ea typeface="游ゴシック Medium" panose="020B0500000000000000" pitchFamily="50" charset="-128"/>
              </a:rPr>
              <a:t>の太陽</a:t>
            </a:r>
            <a:endParaRPr lang="en-US" altLang="ja-JP" sz="3200" dirty="0">
              <a:solidFill>
                <a:srgbClr val="FF0000"/>
              </a:solidFill>
              <a:latin typeface="游ゴシック Medium" panose="020B0500000000000000" pitchFamily="50" charset="-128"/>
              <a:ea typeface="游ゴシック Medium" panose="020B0500000000000000" pitchFamily="50" charset="-128"/>
            </a:endParaRPr>
          </a:p>
        </p:txBody>
      </p:sp>
      <p:sp>
        <p:nvSpPr>
          <p:cNvPr id="6" name="矢印: 下 5">
            <a:extLst>
              <a:ext uri="{FF2B5EF4-FFF2-40B4-BE49-F238E27FC236}">
                <a16:creationId xmlns:a16="http://schemas.microsoft.com/office/drawing/2014/main" id="{B1785400-364F-45AA-8887-2639B50ECE76}"/>
              </a:ext>
            </a:extLst>
          </p:cNvPr>
          <p:cNvSpPr/>
          <p:nvPr/>
        </p:nvSpPr>
        <p:spPr>
          <a:xfrm rot="6445660">
            <a:off x="7158940" y="4172076"/>
            <a:ext cx="325365" cy="19736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2FC14276-F980-4483-82A6-4CC9E6C303CA}"/>
              </a:ext>
            </a:extLst>
          </p:cNvPr>
          <p:cNvSpPr txBox="1"/>
          <p:nvPr/>
        </p:nvSpPr>
        <p:spPr>
          <a:xfrm>
            <a:off x="1164607" y="5024921"/>
            <a:ext cx="2768920" cy="584775"/>
          </a:xfrm>
          <a:prstGeom prst="rect">
            <a:avLst/>
          </a:prstGeom>
          <a:noFill/>
        </p:spPr>
        <p:txBody>
          <a:bodyPr wrap="square">
            <a:spAutoFit/>
          </a:bodyPr>
          <a:lstStyle/>
          <a:p>
            <a:pPr algn="just"/>
            <a:r>
              <a:rPr lang="en-US" altLang="ja-JP" sz="3200" b="0" i="0" u="none" strike="noStrike" baseline="0" dirty="0">
                <a:solidFill>
                  <a:srgbClr val="FF0000"/>
                </a:solidFill>
                <a:latin typeface="游ゴシック Medium" panose="020B0500000000000000" pitchFamily="50" charset="-128"/>
                <a:ea typeface="游ゴシック Medium" panose="020B0500000000000000" pitchFamily="50" charset="-128"/>
              </a:rPr>
              <a:t>150</a:t>
            </a:r>
            <a:r>
              <a:rPr lang="ja-JP" altLang="en-US" sz="3200" b="0" i="0" u="none" strike="noStrike" baseline="0" dirty="0">
                <a:solidFill>
                  <a:srgbClr val="FF0000"/>
                </a:solidFill>
                <a:latin typeface="游ゴシック Medium" panose="020B0500000000000000" pitchFamily="50" charset="-128"/>
                <a:ea typeface="游ゴシック Medium" panose="020B0500000000000000" pitchFamily="50" charset="-128"/>
              </a:rPr>
              <a:t>ｍの円</a:t>
            </a:r>
            <a:endParaRPr lang="en-US" altLang="ja-JP" sz="3200" dirty="0">
              <a:solidFill>
                <a:srgbClr val="FF0000"/>
              </a:solidFill>
              <a:latin typeface="游ゴシック Medium" panose="020B0500000000000000" pitchFamily="50" charset="-128"/>
              <a:ea typeface="游ゴシック Medium" panose="020B0500000000000000" pitchFamily="50" charset="-128"/>
            </a:endParaRPr>
          </a:p>
        </p:txBody>
      </p:sp>
      <p:sp>
        <p:nvSpPr>
          <p:cNvPr id="8" name="矢印: 下 7">
            <a:extLst>
              <a:ext uri="{FF2B5EF4-FFF2-40B4-BE49-F238E27FC236}">
                <a16:creationId xmlns:a16="http://schemas.microsoft.com/office/drawing/2014/main" id="{53F6D5B3-8B0C-4709-B095-57D98DE262FA}"/>
              </a:ext>
            </a:extLst>
          </p:cNvPr>
          <p:cNvSpPr/>
          <p:nvPr/>
        </p:nvSpPr>
        <p:spPr>
          <a:xfrm rot="15495299">
            <a:off x="3897902" y="3631140"/>
            <a:ext cx="325365" cy="19736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4011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05C3106-9FFE-E5B9-8918-EDD3AEF0AD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0965" y="0"/>
            <a:ext cx="9250070" cy="6858000"/>
          </a:xfrm>
          <a:prstGeom prst="rect">
            <a:avLst/>
          </a:prstGeom>
        </p:spPr>
      </p:pic>
      <p:sp>
        <p:nvSpPr>
          <p:cNvPr id="5" name="楕円 4">
            <a:extLst>
              <a:ext uri="{FF2B5EF4-FFF2-40B4-BE49-F238E27FC236}">
                <a16:creationId xmlns:a16="http://schemas.microsoft.com/office/drawing/2014/main" id="{C6F0FB29-E85A-6549-0628-1077DC9F2E20}"/>
              </a:ext>
            </a:extLst>
          </p:cNvPr>
          <p:cNvSpPr/>
          <p:nvPr/>
        </p:nvSpPr>
        <p:spPr>
          <a:xfrm>
            <a:off x="3431907" y="1884781"/>
            <a:ext cx="4557600" cy="45576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a:extLst>
              <a:ext uri="{FF2B5EF4-FFF2-40B4-BE49-F238E27FC236}">
                <a16:creationId xmlns:a16="http://schemas.microsoft.com/office/drawing/2014/main" id="{8E79A873-605E-004B-736A-F87954068C38}"/>
              </a:ext>
            </a:extLst>
          </p:cNvPr>
          <p:cNvCxnSpPr>
            <a:cxnSpLocks/>
          </p:cNvCxnSpPr>
          <p:nvPr/>
        </p:nvCxnSpPr>
        <p:spPr>
          <a:xfrm>
            <a:off x="5710707" y="4224244"/>
            <a:ext cx="22788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2D30A25D-BFF4-78A8-F5AD-5D3A17D006F7}"/>
              </a:ext>
            </a:extLst>
          </p:cNvPr>
          <p:cNvSpPr txBox="1"/>
          <p:nvPr/>
        </p:nvSpPr>
        <p:spPr>
          <a:xfrm>
            <a:off x="1243341" y="0"/>
            <a:ext cx="9705318" cy="1152000"/>
          </a:xfrm>
          <a:prstGeom prst="rect">
            <a:avLst/>
          </a:prstGeom>
          <a:solidFill>
            <a:schemeClr val="accent1">
              <a:lumMod val="20000"/>
              <a:lumOff val="80000"/>
            </a:schemeClr>
          </a:solidFill>
        </p:spPr>
        <p:txBody>
          <a:bodyPr wrap="square" anchor="ctr">
            <a:spAutoFit/>
          </a:bodyPr>
          <a:lstStyle/>
          <a:p>
            <a:pPr algn="r"/>
            <a:r>
              <a:rPr lang="en-US" altLang="ja-JP" sz="3200" dirty="0">
                <a:solidFill>
                  <a:srgbClr val="000000"/>
                </a:solidFill>
                <a:latin typeface="游ゴシック Medium" panose="020B0500000000000000" pitchFamily="50" charset="-128"/>
                <a:ea typeface="游ゴシック Medium" panose="020B0500000000000000" pitchFamily="50" charset="-128"/>
              </a:rPr>
              <a:t>201</a:t>
            </a:r>
            <a:r>
              <a:rPr lang="ja-JP" altLang="en-US" sz="3200" dirty="0">
                <a:solidFill>
                  <a:srgbClr val="000000"/>
                </a:solidFill>
                <a:latin typeface="游ゴシック Medium" panose="020B0500000000000000" pitchFamily="50" charset="-128"/>
                <a:ea typeface="游ゴシック Medium" panose="020B0500000000000000" pitchFamily="50" charset="-128"/>
              </a:rPr>
              <a:t>教室から</a:t>
            </a:r>
            <a:r>
              <a:rPr lang="en-US" altLang="ja-JP" sz="3200" dirty="0">
                <a:solidFill>
                  <a:srgbClr val="000000"/>
                </a:solidFill>
                <a:latin typeface="游ゴシック Medium" panose="020B0500000000000000" pitchFamily="50" charset="-128"/>
                <a:ea typeface="游ゴシック Medium" panose="020B0500000000000000" pitchFamily="50" charset="-128"/>
              </a:rPr>
              <a:t>150</a:t>
            </a:r>
            <a:r>
              <a:rPr lang="ja-JP" altLang="en-US" sz="3200" dirty="0">
                <a:solidFill>
                  <a:srgbClr val="000000"/>
                </a:solidFill>
                <a:latin typeface="游ゴシック Medium" panose="020B0500000000000000" pitchFamily="50" charset="-128"/>
                <a:ea typeface="游ゴシック Medium" panose="020B0500000000000000" pitchFamily="50" charset="-128"/>
              </a:rPr>
              <a:t>ｍ離れたところを円で書きました。</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498342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E714606-6164-4C67-BDF8-990D550D6149}"/>
              </a:ext>
            </a:extLst>
          </p:cNvPr>
          <p:cNvSpPr txBox="1"/>
          <p:nvPr/>
        </p:nvSpPr>
        <p:spPr>
          <a:xfrm>
            <a:off x="563560" y="339725"/>
            <a:ext cx="10716900" cy="4524315"/>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これらの課題の答えを知ると、</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地球から太陽までの距離がいかに遠いか、</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大きいと思っていた地球がいかに小さいか、</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宇宙がいかに広いか、</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実感することができます。</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1640323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E714606-6164-4C67-BDF8-990D550D6149}"/>
              </a:ext>
            </a:extLst>
          </p:cNvPr>
          <p:cNvSpPr txBox="1"/>
          <p:nvPr/>
        </p:nvSpPr>
        <p:spPr>
          <a:xfrm>
            <a:off x="563560" y="339725"/>
            <a:ext cx="10716900" cy="6001643"/>
          </a:xfrm>
          <a:prstGeom prst="rect">
            <a:avLst/>
          </a:prstGeom>
          <a:noFill/>
        </p:spPr>
        <p:txBody>
          <a:bodyPr wrap="square">
            <a:spAutoFit/>
          </a:bodyPr>
          <a:lstStyle/>
          <a:p>
            <a:pPr algn="just"/>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(5)</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月の満ち欠けの実験</a:t>
            </a:r>
          </a:p>
          <a:p>
            <a:pPr algn="just"/>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月の満ち欠けの実験をする前に、次のことを理解しておく必要があります。</a:t>
            </a: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① 太陽は自ら光を放って光り輝いている。</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a:t>
            </a:r>
            <a:r>
              <a:rPr lang="ja-JP" altLang="en-US" sz="3200" b="0" i="0" u="none" strike="noStrike" dirty="0">
                <a:solidFill>
                  <a:srgbClr val="000000"/>
                </a:solidFill>
                <a:latin typeface="游ゴシック Medium" panose="020B0500000000000000" pitchFamily="50" charset="-128"/>
                <a:ea typeface="游ゴシック Medium" panose="020B0500000000000000" pitchFamily="50" charset="-128"/>
              </a:rPr>
              <a:t>  </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月は太陽の光を反射して光り輝いている。</a:t>
            </a:r>
          </a:p>
          <a:p>
            <a:pPr algn="just"/>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② 月は地球の周りを回っている。</a:t>
            </a:r>
          </a:p>
          <a:p>
            <a:pPr algn="just"/>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a:t>
            </a:r>
            <a:r>
              <a:rPr lang="ja-JP" altLang="en-US" sz="3200" b="0" i="0" strike="noStrike" baseline="0" dirty="0">
                <a:solidFill>
                  <a:srgbClr val="000000"/>
                </a:solidFill>
                <a:latin typeface="游ゴシック Medium" panose="020B0500000000000000" pitchFamily="50" charset="-128"/>
                <a:ea typeface="游ゴシック Medium" panose="020B0500000000000000" pitchFamily="50" charset="-128"/>
              </a:rPr>
              <a:t>③ 太陽からくる光は平行である。</a:t>
            </a:r>
          </a:p>
          <a:p>
            <a:pPr algn="just"/>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cxnSp>
        <p:nvCxnSpPr>
          <p:cNvPr id="4" name="直線コネクタ 3">
            <a:extLst>
              <a:ext uri="{FF2B5EF4-FFF2-40B4-BE49-F238E27FC236}">
                <a16:creationId xmlns:a16="http://schemas.microsoft.com/office/drawing/2014/main" id="{16596C61-0D6D-48D4-8497-6FB68A8F3408}"/>
              </a:ext>
            </a:extLst>
          </p:cNvPr>
          <p:cNvCxnSpPr/>
          <p:nvPr/>
        </p:nvCxnSpPr>
        <p:spPr>
          <a:xfrm>
            <a:off x="1361440" y="5740400"/>
            <a:ext cx="603504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258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E714606-6164-4C67-BDF8-990D550D6149}"/>
              </a:ext>
            </a:extLst>
          </p:cNvPr>
          <p:cNvSpPr txBox="1"/>
          <p:nvPr/>
        </p:nvSpPr>
        <p:spPr>
          <a:xfrm>
            <a:off x="563560" y="339725"/>
            <a:ext cx="10716900" cy="1569660"/>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③ 太陽からくる光は平行である</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10</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億分の</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の模型で考えると理解しやすいです。</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543056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CB4B24C-8F8D-4E12-BE59-5149C80A7365}"/>
              </a:ext>
            </a:extLst>
          </p:cNvPr>
          <p:cNvSpPr txBox="1"/>
          <p:nvPr/>
        </p:nvSpPr>
        <p:spPr>
          <a:xfrm>
            <a:off x="570860" y="463165"/>
            <a:ext cx="8326125" cy="584775"/>
          </a:xfrm>
          <a:prstGeom prst="rect">
            <a:avLst/>
          </a:prstGeom>
          <a:noFill/>
          <a:ln w="22225">
            <a:solidFill>
              <a:schemeClr val="tx1"/>
            </a:solidFill>
          </a:ln>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太陽・月・地球　</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10</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億分の</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の模型イメージ</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8" name="楕円 7">
            <a:extLst>
              <a:ext uri="{FF2B5EF4-FFF2-40B4-BE49-F238E27FC236}">
                <a16:creationId xmlns:a16="http://schemas.microsoft.com/office/drawing/2014/main" id="{C1865276-26B2-4BE7-99A1-AAAF9F36F5AC}"/>
              </a:ext>
            </a:extLst>
          </p:cNvPr>
          <p:cNvSpPr/>
          <p:nvPr/>
        </p:nvSpPr>
        <p:spPr>
          <a:xfrm>
            <a:off x="2872724" y="3618518"/>
            <a:ext cx="468000" cy="46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56E10ACE-AFAF-45D4-9792-92A0BB3B0499}"/>
              </a:ext>
            </a:extLst>
          </p:cNvPr>
          <p:cNvSpPr/>
          <p:nvPr/>
        </p:nvSpPr>
        <p:spPr>
          <a:xfrm>
            <a:off x="3034722" y="2371435"/>
            <a:ext cx="180000" cy="180000"/>
          </a:xfrm>
          <a:prstGeom prst="ellipse">
            <a:avLst/>
          </a:prstGeom>
          <a:solidFill>
            <a:srgbClr val="FFFF00"/>
          </a:solidFill>
          <a:ln w="158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DA15DF2A-E357-4365-B946-F36ACF552805}"/>
              </a:ext>
            </a:extLst>
          </p:cNvPr>
          <p:cNvSpPr/>
          <p:nvPr/>
        </p:nvSpPr>
        <p:spPr>
          <a:xfrm>
            <a:off x="10597641" y="3516070"/>
            <a:ext cx="720000" cy="720000"/>
          </a:xfrm>
          <a:prstGeom prst="ellipse">
            <a:avLst/>
          </a:prstGeom>
          <a:solidFill>
            <a:srgbClr val="FF00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E29C1A64-61DA-4046-9469-49107AE3FD3A}"/>
              </a:ext>
            </a:extLst>
          </p:cNvPr>
          <p:cNvSpPr txBox="1"/>
          <p:nvPr/>
        </p:nvSpPr>
        <p:spPr>
          <a:xfrm>
            <a:off x="2872724" y="1748453"/>
            <a:ext cx="2560320" cy="584775"/>
          </a:xfrm>
          <a:prstGeom prst="rect">
            <a:avLst/>
          </a:prstGeom>
          <a:noFill/>
          <a:ln w="22225">
            <a:noFill/>
          </a:ln>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月：３</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５㎜</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17" name="テキスト ボックス 16">
            <a:extLst>
              <a:ext uri="{FF2B5EF4-FFF2-40B4-BE49-F238E27FC236}">
                <a16:creationId xmlns:a16="http://schemas.microsoft.com/office/drawing/2014/main" id="{12ACCF2E-3657-4390-A683-0FF603EE4779}"/>
              </a:ext>
            </a:extLst>
          </p:cNvPr>
          <p:cNvSpPr txBox="1"/>
          <p:nvPr/>
        </p:nvSpPr>
        <p:spPr>
          <a:xfrm>
            <a:off x="2793204" y="4236070"/>
            <a:ext cx="2922521" cy="584775"/>
          </a:xfrm>
          <a:prstGeom prst="rect">
            <a:avLst/>
          </a:prstGeom>
          <a:noFill/>
          <a:ln w="22225">
            <a:noFill/>
          </a:ln>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地球：１</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３㎝</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18" name="テキスト ボックス 17">
            <a:extLst>
              <a:ext uri="{FF2B5EF4-FFF2-40B4-BE49-F238E27FC236}">
                <a16:creationId xmlns:a16="http://schemas.microsoft.com/office/drawing/2014/main" id="{D49AA7ED-2BC7-4A5F-9D61-F975FC69AE67}"/>
              </a:ext>
            </a:extLst>
          </p:cNvPr>
          <p:cNvSpPr txBox="1"/>
          <p:nvPr/>
        </p:nvSpPr>
        <p:spPr>
          <a:xfrm>
            <a:off x="8388282" y="2702726"/>
            <a:ext cx="3328603" cy="584775"/>
          </a:xfrm>
          <a:prstGeom prst="rect">
            <a:avLst/>
          </a:prstGeom>
          <a:noFill/>
          <a:ln w="22225">
            <a:noFill/>
          </a:ln>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太陽：１４０㎝</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19" name="テキスト ボックス 18">
            <a:extLst>
              <a:ext uri="{FF2B5EF4-FFF2-40B4-BE49-F238E27FC236}">
                <a16:creationId xmlns:a16="http://schemas.microsoft.com/office/drawing/2014/main" id="{2567FA39-062D-4BCB-831D-6C843FBB6D92}"/>
              </a:ext>
            </a:extLst>
          </p:cNvPr>
          <p:cNvSpPr txBox="1"/>
          <p:nvPr/>
        </p:nvSpPr>
        <p:spPr>
          <a:xfrm>
            <a:off x="2096645" y="5696972"/>
            <a:ext cx="8310281" cy="584775"/>
          </a:xfrm>
          <a:prstGeom prst="rect">
            <a:avLst/>
          </a:prstGeom>
          <a:noFill/>
          <a:ln w="22225">
            <a:noFill/>
          </a:ln>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ここでは、大きさは重要ではありません</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90001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76373D45-F948-406A-A343-498778DBEC2C}"/>
              </a:ext>
            </a:extLst>
          </p:cNvPr>
          <p:cNvSpPr txBox="1"/>
          <p:nvPr/>
        </p:nvSpPr>
        <p:spPr>
          <a:xfrm>
            <a:off x="566737" y="406241"/>
            <a:ext cx="4886325" cy="584775"/>
          </a:xfrm>
          <a:prstGeom prst="rect">
            <a:avLst/>
          </a:prstGeom>
          <a:noFill/>
        </p:spPr>
        <p:txBody>
          <a:bodyPr wrap="square" rtlCol="0">
            <a:spAutoFit/>
          </a:bodyPr>
          <a:lstStyle/>
          <a:p>
            <a:r>
              <a:rPr kumimoji="1" lang="ja-JP" altLang="en-US" sz="3200" b="1" dirty="0"/>
              <a:t>１　はじめに</a:t>
            </a:r>
          </a:p>
        </p:txBody>
      </p:sp>
      <p:sp>
        <p:nvSpPr>
          <p:cNvPr id="4" name="テキスト ボックス 3">
            <a:extLst>
              <a:ext uri="{FF2B5EF4-FFF2-40B4-BE49-F238E27FC236}">
                <a16:creationId xmlns:a16="http://schemas.microsoft.com/office/drawing/2014/main" id="{D4B54300-2E88-49C6-8E7C-DC9020647E3F}"/>
              </a:ext>
            </a:extLst>
          </p:cNvPr>
          <p:cNvSpPr txBox="1"/>
          <p:nvPr/>
        </p:nvSpPr>
        <p:spPr>
          <a:xfrm>
            <a:off x="500062" y="1238791"/>
            <a:ext cx="11160000" cy="1077218"/>
          </a:xfrm>
          <a:prstGeom prst="rect">
            <a:avLst/>
          </a:prstGeom>
          <a:noFill/>
        </p:spPr>
        <p:txBody>
          <a:bodyPr wrap="square">
            <a:spAutoFit/>
          </a:bodyPr>
          <a:lstStyle/>
          <a:p>
            <a:pPr algn="l"/>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a:t>
            </a:r>
            <a:r>
              <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rPr>
              <a:t>６年生「月と太陽」の指導はたいへん難しい。</a:t>
            </a:r>
            <a:endParaRPr lang="en-US" altLang="ja-JP" sz="3200" b="1"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l"/>
            <a:r>
              <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rPr>
              <a:t>　その難しさを３点に整理し、その解決方法を考えました。</a:t>
            </a:r>
          </a:p>
        </p:txBody>
      </p:sp>
      <p:sp>
        <p:nvSpPr>
          <p:cNvPr id="7" name="テキスト ボックス 6">
            <a:extLst>
              <a:ext uri="{FF2B5EF4-FFF2-40B4-BE49-F238E27FC236}">
                <a16:creationId xmlns:a16="http://schemas.microsoft.com/office/drawing/2014/main" id="{F342BAA9-3912-413F-994B-6D16ACA225E1}"/>
              </a:ext>
            </a:extLst>
          </p:cNvPr>
          <p:cNvSpPr txBox="1"/>
          <p:nvPr/>
        </p:nvSpPr>
        <p:spPr>
          <a:xfrm>
            <a:off x="566737" y="2563784"/>
            <a:ext cx="11160000" cy="584775"/>
          </a:xfrm>
          <a:prstGeom prst="rect">
            <a:avLst/>
          </a:prstGeom>
          <a:noFill/>
        </p:spPr>
        <p:txBody>
          <a:bodyPr wrap="square">
            <a:spAutoFit/>
          </a:bodyPr>
          <a:lstStyle/>
          <a:p>
            <a:pPr algn="just"/>
            <a:r>
              <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rPr>
              <a:t>① 月の観察は、いつ、どのようにさせるか。</a:t>
            </a:r>
          </a:p>
        </p:txBody>
      </p:sp>
      <p:sp>
        <p:nvSpPr>
          <p:cNvPr id="8" name="テキスト ボックス 7">
            <a:extLst>
              <a:ext uri="{FF2B5EF4-FFF2-40B4-BE49-F238E27FC236}">
                <a16:creationId xmlns:a16="http://schemas.microsoft.com/office/drawing/2014/main" id="{3A3CD7BB-046E-45D7-A533-2616C6296B7C}"/>
              </a:ext>
            </a:extLst>
          </p:cNvPr>
          <p:cNvSpPr txBox="1"/>
          <p:nvPr/>
        </p:nvSpPr>
        <p:spPr>
          <a:xfrm>
            <a:off x="566737" y="3412674"/>
            <a:ext cx="11160000" cy="1077218"/>
          </a:xfrm>
          <a:prstGeom prst="rect">
            <a:avLst/>
          </a:prstGeom>
          <a:noFill/>
        </p:spPr>
        <p:txBody>
          <a:bodyPr wrap="square">
            <a:spAutoFit/>
          </a:bodyPr>
          <a:lstStyle/>
          <a:p>
            <a:pPr algn="just"/>
            <a:r>
              <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rPr>
              <a:t>② 月の形の見え方は、太陽と月の位置関係によって変わることをどのように理解させるか。</a:t>
            </a:r>
          </a:p>
        </p:txBody>
      </p:sp>
      <p:sp>
        <p:nvSpPr>
          <p:cNvPr id="10" name="テキスト ボックス 9">
            <a:extLst>
              <a:ext uri="{FF2B5EF4-FFF2-40B4-BE49-F238E27FC236}">
                <a16:creationId xmlns:a16="http://schemas.microsoft.com/office/drawing/2014/main" id="{A47A6E9C-490F-4297-8E51-344B9994C8F4}"/>
              </a:ext>
            </a:extLst>
          </p:cNvPr>
          <p:cNvSpPr txBox="1"/>
          <p:nvPr/>
        </p:nvSpPr>
        <p:spPr>
          <a:xfrm>
            <a:off x="566737" y="4783833"/>
            <a:ext cx="11160000" cy="1077218"/>
          </a:xfrm>
          <a:prstGeom prst="rect">
            <a:avLst/>
          </a:prstGeom>
          <a:noFill/>
        </p:spPr>
        <p:txBody>
          <a:bodyPr wrap="square">
            <a:spAutoFit/>
          </a:bodyPr>
          <a:lstStyle/>
          <a:p>
            <a:pPr algn="just"/>
            <a:r>
              <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rPr>
              <a:t>③ 月の観察結果が、太陽と月とがどんな位置関係の時であったかをどのように理解させるか。</a:t>
            </a:r>
          </a:p>
        </p:txBody>
      </p:sp>
    </p:spTree>
    <p:extLst>
      <p:ext uri="{BB962C8B-B14F-4D97-AF65-F5344CB8AC3E}">
        <p14:creationId xmlns:p14="http://schemas.microsoft.com/office/powerpoint/2010/main" val="186090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CB4B24C-8F8D-4E12-BE59-5149C80A7365}"/>
              </a:ext>
            </a:extLst>
          </p:cNvPr>
          <p:cNvSpPr txBox="1"/>
          <p:nvPr/>
        </p:nvSpPr>
        <p:spPr>
          <a:xfrm>
            <a:off x="570860" y="463165"/>
            <a:ext cx="8326125" cy="584775"/>
          </a:xfrm>
          <a:prstGeom prst="rect">
            <a:avLst/>
          </a:prstGeom>
          <a:noFill/>
          <a:ln w="22225">
            <a:solidFill>
              <a:schemeClr val="tx1"/>
            </a:solidFill>
          </a:ln>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太陽・月・地球　</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10</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億分の</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の模型イメージ</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5" name="テキスト ボックス 4">
            <a:extLst>
              <a:ext uri="{FF2B5EF4-FFF2-40B4-BE49-F238E27FC236}">
                <a16:creationId xmlns:a16="http://schemas.microsoft.com/office/drawing/2014/main" id="{96512F1A-9FC6-4722-AF66-D2E33029268F}"/>
              </a:ext>
            </a:extLst>
          </p:cNvPr>
          <p:cNvSpPr txBox="1"/>
          <p:nvPr/>
        </p:nvSpPr>
        <p:spPr>
          <a:xfrm>
            <a:off x="996436" y="5867361"/>
            <a:ext cx="9766802" cy="584775"/>
          </a:xfrm>
          <a:prstGeom prst="rect">
            <a:avLst/>
          </a:prstGeom>
          <a:noFill/>
          <a:ln w="22225">
            <a:noFill/>
          </a:ln>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月の公転軌道の直径３８㎝</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２＝７６㎝</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8" name="楕円 7">
            <a:extLst>
              <a:ext uri="{FF2B5EF4-FFF2-40B4-BE49-F238E27FC236}">
                <a16:creationId xmlns:a16="http://schemas.microsoft.com/office/drawing/2014/main" id="{C1865276-26B2-4BE7-99A1-AAAF9F36F5AC}"/>
              </a:ext>
            </a:extLst>
          </p:cNvPr>
          <p:cNvSpPr/>
          <p:nvPr/>
        </p:nvSpPr>
        <p:spPr>
          <a:xfrm>
            <a:off x="2872724" y="3618518"/>
            <a:ext cx="468000" cy="46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56E10ACE-AFAF-45D4-9792-92A0BB3B0499}"/>
              </a:ext>
            </a:extLst>
          </p:cNvPr>
          <p:cNvSpPr/>
          <p:nvPr/>
        </p:nvSpPr>
        <p:spPr>
          <a:xfrm>
            <a:off x="3034722" y="2371435"/>
            <a:ext cx="180000" cy="180000"/>
          </a:xfrm>
          <a:prstGeom prst="ellipse">
            <a:avLst/>
          </a:prstGeom>
          <a:solidFill>
            <a:srgbClr val="FFFF00"/>
          </a:solidFill>
          <a:ln w="158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DA15DF2A-E357-4365-B946-F36ACF552805}"/>
              </a:ext>
            </a:extLst>
          </p:cNvPr>
          <p:cNvSpPr/>
          <p:nvPr/>
        </p:nvSpPr>
        <p:spPr>
          <a:xfrm>
            <a:off x="10597641" y="3516070"/>
            <a:ext cx="720000" cy="720000"/>
          </a:xfrm>
          <a:prstGeom prst="ellipse">
            <a:avLst/>
          </a:prstGeom>
          <a:solidFill>
            <a:srgbClr val="FF00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1F553A7C-6C16-4696-A4B5-2EE9ACF2DCDE}"/>
              </a:ext>
            </a:extLst>
          </p:cNvPr>
          <p:cNvSpPr/>
          <p:nvPr/>
        </p:nvSpPr>
        <p:spPr>
          <a:xfrm>
            <a:off x="1666724" y="2436070"/>
            <a:ext cx="2880000" cy="28800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BEB4D77A-BA74-40C6-ACC4-F367DD8920F7}"/>
              </a:ext>
            </a:extLst>
          </p:cNvPr>
          <p:cNvPicPr>
            <a:picLocks noChangeAspect="1"/>
          </p:cNvPicPr>
          <p:nvPr/>
        </p:nvPicPr>
        <p:blipFill>
          <a:blip r:embed="rId2"/>
          <a:stretch>
            <a:fillRect/>
          </a:stretch>
        </p:blipFill>
        <p:spPr>
          <a:xfrm>
            <a:off x="3034722" y="5220000"/>
            <a:ext cx="195089" cy="201185"/>
          </a:xfrm>
          <a:prstGeom prst="rect">
            <a:avLst/>
          </a:prstGeom>
        </p:spPr>
      </p:pic>
      <p:sp>
        <p:nvSpPr>
          <p:cNvPr id="25" name="テキスト ボックス 24">
            <a:extLst>
              <a:ext uri="{FF2B5EF4-FFF2-40B4-BE49-F238E27FC236}">
                <a16:creationId xmlns:a16="http://schemas.microsoft.com/office/drawing/2014/main" id="{DBB46A97-2170-4139-A9D6-2E41CB6617DC}"/>
              </a:ext>
            </a:extLst>
          </p:cNvPr>
          <p:cNvSpPr txBox="1"/>
          <p:nvPr/>
        </p:nvSpPr>
        <p:spPr>
          <a:xfrm>
            <a:off x="134846" y="1407818"/>
            <a:ext cx="5475756" cy="1077218"/>
          </a:xfrm>
          <a:prstGeom prst="rect">
            <a:avLst/>
          </a:prstGeom>
          <a:noFill/>
          <a:ln w="22225">
            <a:noFill/>
          </a:ln>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月の公転軌道</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の直径</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pic>
        <p:nvPicPr>
          <p:cNvPr id="12" name="図 11">
            <a:extLst>
              <a:ext uri="{FF2B5EF4-FFF2-40B4-BE49-F238E27FC236}">
                <a16:creationId xmlns:a16="http://schemas.microsoft.com/office/drawing/2014/main" id="{F1C19401-91FF-44C9-8CB4-E707D5F9AF6C}"/>
              </a:ext>
            </a:extLst>
          </p:cNvPr>
          <p:cNvPicPr>
            <a:picLocks noChangeAspect="1"/>
          </p:cNvPicPr>
          <p:nvPr/>
        </p:nvPicPr>
        <p:blipFill>
          <a:blip r:embed="rId3"/>
          <a:stretch>
            <a:fillRect/>
          </a:stretch>
        </p:blipFill>
        <p:spPr>
          <a:xfrm>
            <a:off x="3340724" y="2705382"/>
            <a:ext cx="4572396" cy="853514"/>
          </a:xfrm>
          <a:prstGeom prst="rect">
            <a:avLst/>
          </a:prstGeom>
        </p:spPr>
      </p:pic>
      <p:sp>
        <p:nvSpPr>
          <p:cNvPr id="17" name="矢印: 上下 16">
            <a:extLst>
              <a:ext uri="{FF2B5EF4-FFF2-40B4-BE49-F238E27FC236}">
                <a16:creationId xmlns:a16="http://schemas.microsoft.com/office/drawing/2014/main" id="{1D0AD5D1-B6E1-4993-9B27-0D8DC98507C8}"/>
              </a:ext>
            </a:extLst>
          </p:cNvPr>
          <p:cNvSpPr/>
          <p:nvPr/>
        </p:nvSpPr>
        <p:spPr>
          <a:xfrm>
            <a:off x="3160932" y="2459151"/>
            <a:ext cx="400878" cy="126551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3A9F5A6E-8738-402C-9778-FDE490AE99CF}"/>
              </a:ext>
            </a:extLst>
          </p:cNvPr>
          <p:cNvSpPr txBox="1"/>
          <p:nvPr/>
        </p:nvSpPr>
        <p:spPr>
          <a:xfrm>
            <a:off x="1360202" y="1900261"/>
            <a:ext cx="1631632" cy="584775"/>
          </a:xfrm>
          <a:prstGeom prst="rect">
            <a:avLst/>
          </a:prstGeom>
          <a:noFill/>
        </p:spPr>
        <p:txBody>
          <a:bodyPr wrap="square">
            <a:spAutoFit/>
          </a:bodyPr>
          <a:lstStyle/>
          <a:p>
            <a:r>
              <a:rPr kumimoji="1" lang="ja-JP" altLang="en-US"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７６㎝</a:t>
            </a:r>
            <a:endParaRPr lang="ja-JP" altLang="en-US" dirty="0"/>
          </a:p>
        </p:txBody>
      </p:sp>
      <p:pic>
        <p:nvPicPr>
          <p:cNvPr id="21" name="図 20">
            <a:extLst>
              <a:ext uri="{FF2B5EF4-FFF2-40B4-BE49-F238E27FC236}">
                <a16:creationId xmlns:a16="http://schemas.microsoft.com/office/drawing/2014/main" id="{191A1F66-9A29-4C3D-9F25-919249B5AF6E}"/>
              </a:ext>
            </a:extLst>
          </p:cNvPr>
          <p:cNvPicPr>
            <a:picLocks noChangeAspect="1"/>
          </p:cNvPicPr>
          <p:nvPr/>
        </p:nvPicPr>
        <p:blipFill>
          <a:blip r:embed="rId4"/>
          <a:stretch>
            <a:fillRect/>
          </a:stretch>
        </p:blipFill>
        <p:spPr>
          <a:xfrm>
            <a:off x="638842" y="2468227"/>
            <a:ext cx="483803" cy="2952957"/>
          </a:xfrm>
          <a:prstGeom prst="rect">
            <a:avLst/>
          </a:prstGeom>
        </p:spPr>
      </p:pic>
    </p:spTree>
    <p:extLst>
      <p:ext uri="{BB962C8B-B14F-4D97-AF65-F5344CB8AC3E}">
        <p14:creationId xmlns:p14="http://schemas.microsoft.com/office/powerpoint/2010/main" val="385378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25" grpId="0"/>
      <p:bldP spid="17" grpId="0" animBg="1"/>
      <p:bldP spid="2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CB4B24C-8F8D-4E12-BE59-5149C80A7365}"/>
              </a:ext>
            </a:extLst>
          </p:cNvPr>
          <p:cNvSpPr txBox="1"/>
          <p:nvPr/>
        </p:nvSpPr>
        <p:spPr>
          <a:xfrm>
            <a:off x="570860" y="463165"/>
            <a:ext cx="8326125" cy="584775"/>
          </a:xfrm>
          <a:prstGeom prst="rect">
            <a:avLst/>
          </a:prstGeom>
          <a:noFill/>
          <a:ln w="22225">
            <a:solidFill>
              <a:schemeClr val="tx1"/>
            </a:solidFill>
          </a:ln>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太陽・月・地球　</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10</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億分の</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の模型イメージ</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7" name="テキスト ボックス 6">
            <a:extLst>
              <a:ext uri="{FF2B5EF4-FFF2-40B4-BE49-F238E27FC236}">
                <a16:creationId xmlns:a16="http://schemas.microsoft.com/office/drawing/2014/main" id="{FDCEED8C-6E89-4E5B-831E-420A3665D21C}"/>
              </a:ext>
            </a:extLst>
          </p:cNvPr>
          <p:cNvSpPr txBox="1"/>
          <p:nvPr/>
        </p:nvSpPr>
        <p:spPr>
          <a:xfrm>
            <a:off x="4947602" y="3949647"/>
            <a:ext cx="5249161" cy="584775"/>
          </a:xfrm>
          <a:prstGeom prst="rect">
            <a:avLst/>
          </a:prstGeom>
          <a:noFill/>
          <a:ln w="22225">
            <a:noFill/>
          </a:ln>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太陽までの距離１５０ｍ</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8" name="楕円 7">
            <a:extLst>
              <a:ext uri="{FF2B5EF4-FFF2-40B4-BE49-F238E27FC236}">
                <a16:creationId xmlns:a16="http://schemas.microsoft.com/office/drawing/2014/main" id="{C1865276-26B2-4BE7-99A1-AAAF9F36F5AC}"/>
              </a:ext>
            </a:extLst>
          </p:cNvPr>
          <p:cNvSpPr/>
          <p:nvPr/>
        </p:nvSpPr>
        <p:spPr>
          <a:xfrm>
            <a:off x="2872724" y="3618518"/>
            <a:ext cx="468000" cy="46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56E10ACE-AFAF-45D4-9792-92A0BB3B0499}"/>
              </a:ext>
            </a:extLst>
          </p:cNvPr>
          <p:cNvSpPr/>
          <p:nvPr/>
        </p:nvSpPr>
        <p:spPr>
          <a:xfrm>
            <a:off x="3034722" y="2371435"/>
            <a:ext cx="180000" cy="180000"/>
          </a:xfrm>
          <a:prstGeom prst="ellipse">
            <a:avLst/>
          </a:prstGeom>
          <a:solidFill>
            <a:srgbClr val="FFFF00"/>
          </a:solidFill>
          <a:ln w="158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DA15DF2A-E357-4365-B946-F36ACF552805}"/>
              </a:ext>
            </a:extLst>
          </p:cNvPr>
          <p:cNvSpPr/>
          <p:nvPr/>
        </p:nvSpPr>
        <p:spPr>
          <a:xfrm>
            <a:off x="10597641" y="3516070"/>
            <a:ext cx="720000" cy="720000"/>
          </a:xfrm>
          <a:prstGeom prst="ellipse">
            <a:avLst/>
          </a:prstGeom>
          <a:solidFill>
            <a:srgbClr val="FF00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1F553A7C-6C16-4696-A4B5-2EE9ACF2DCDE}"/>
              </a:ext>
            </a:extLst>
          </p:cNvPr>
          <p:cNvSpPr/>
          <p:nvPr/>
        </p:nvSpPr>
        <p:spPr>
          <a:xfrm>
            <a:off x="1666724" y="2436070"/>
            <a:ext cx="2880000" cy="28800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11" name="直線コネクタ 10">
            <a:extLst>
              <a:ext uri="{FF2B5EF4-FFF2-40B4-BE49-F238E27FC236}">
                <a16:creationId xmlns:a16="http://schemas.microsoft.com/office/drawing/2014/main" id="{25DB72BF-CA93-4948-8F9D-051D0A24C323}"/>
              </a:ext>
            </a:extLst>
          </p:cNvPr>
          <p:cNvCxnSpPr>
            <a:cxnSpLocks/>
            <a:stCxn id="8" idx="6"/>
            <a:endCxn id="16" idx="2"/>
          </p:cNvCxnSpPr>
          <p:nvPr/>
        </p:nvCxnSpPr>
        <p:spPr>
          <a:xfrm>
            <a:off x="3340724" y="3852518"/>
            <a:ext cx="7256917" cy="2355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図 12">
            <a:extLst>
              <a:ext uri="{FF2B5EF4-FFF2-40B4-BE49-F238E27FC236}">
                <a16:creationId xmlns:a16="http://schemas.microsoft.com/office/drawing/2014/main" id="{BEB4D77A-BA74-40C6-ACC4-F367DD8920F7}"/>
              </a:ext>
            </a:extLst>
          </p:cNvPr>
          <p:cNvPicPr>
            <a:picLocks noChangeAspect="1"/>
          </p:cNvPicPr>
          <p:nvPr/>
        </p:nvPicPr>
        <p:blipFill>
          <a:blip r:embed="rId2"/>
          <a:stretch>
            <a:fillRect/>
          </a:stretch>
        </p:blipFill>
        <p:spPr>
          <a:xfrm>
            <a:off x="3034722" y="5220000"/>
            <a:ext cx="195089" cy="201185"/>
          </a:xfrm>
          <a:prstGeom prst="rect">
            <a:avLst/>
          </a:prstGeom>
        </p:spPr>
      </p:pic>
      <p:sp>
        <p:nvSpPr>
          <p:cNvPr id="25" name="テキスト ボックス 24">
            <a:extLst>
              <a:ext uri="{FF2B5EF4-FFF2-40B4-BE49-F238E27FC236}">
                <a16:creationId xmlns:a16="http://schemas.microsoft.com/office/drawing/2014/main" id="{DBB46A97-2170-4139-A9D6-2E41CB6617DC}"/>
              </a:ext>
            </a:extLst>
          </p:cNvPr>
          <p:cNvSpPr txBox="1"/>
          <p:nvPr/>
        </p:nvSpPr>
        <p:spPr>
          <a:xfrm>
            <a:off x="134846" y="1407818"/>
            <a:ext cx="5475756" cy="1077218"/>
          </a:xfrm>
          <a:prstGeom prst="rect">
            <a:avLst/>
          </a:prstGeom>
          <a:noFill/>
          <a:ln w="22225">
            <a:noFill/>
          </a:ln>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月の公転軌道</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の直径</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26" name="テキスト ボックス 25">
            <a:extLst>
              <a:ext uri="{FF2B5EF4-FFF2-40B4-BE49-F238E27FC236}">
                <a16:creationId xmlns:a16="http://schemas.microsoft.com/office/drawing/2014/main" id="{3A9F5A6E-8738-402C-9778-FDE490AE99CF}"/>
              </a:ext>
            </a:extLst>
          </p:cNvPr>
          <p:cNvSpPr txBox="1"/>
          <p:nvPr/>
        </p:nvSpPr>
        <p:spPr>
          <a:xfrm>
            <a:off x="1360202" y="1900261"/>
            <a:ext cx="1631632" cy="584775"/>
          </a:xfrm>
          <a:prstGeom prst="rect">
            <a:avLst/>
          </a:prstGeom>
          <a:noFill/>
        </p:spPr>
        <p:txBody>
          <a:bodyPr wrap="square">
            <a:spAutoFit/>
          </a:bodyPr>
          <a:lstStyle/>
          <a:p>
            <a:r>
              <a:rPr kumimoji="1" lang="ja-JP" altLang="en-US"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７６㎝</a:t>
            </a:r>
            <a:endParaRPr lang="ja-JP" altLang="en-US" dirty="0"/>
          </a:p>
        </p:txBody>
      </p:sp>
      <p:pic>
        <p:nvPicPr>
          <p:cNvPr id="21" name="図 20">
            <a:extLst>
              <a:ext uri="{FF2B5EF4-FFF2-40B4-BE49-F238E27FC236}">
                <a16:creationId xmlns:a16="http://schemas.microsoft.com/office/drawing/2014/main" id="{191A1F66-9A29-4C3D-9F25-919249B5AF6E}"/>
              </a:ext>
            </a:extLst>
          </p:cNvPr>
          <p:cNvPicPr>
            <a:picLocks noChangeAspect="1"/>
          </p:cNvPicPr>
          <p:nvPr/>
        </p:nvPicPr>
        <p:blipFill>
          <a:blip r:embed="rId3"/>
          <a:stretch>
            <a:fillRect/>
          </a:stretch>
        </p:blipFill>
        <p:spPr>
          <a:xfrm>
            <a:off x="638842" y="2468227"/>
            <a:ext cx="483803" cy="2952957"/>
          </a:xfrm>
          <a:prstGeom prst="rect">
            <a:avLst/>
          </a:prstGeom>
        </p:spPr>
      </p:pic>
    </p:spTree>
    <p:extLst>
      <p:ext uri="{BB962C8B-B14F-4D97-AF65-F5344CB8AC3E}">
        <p14:creationId xmlns:p14="http://schemas.microsoft.com/office/powerpoint/2010/main" val="226829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CB4B24C-8F8D-4E12-BE59-5149C80A7365}"/>
              </a:ext>
            </a:extLst>
          </p:cNvPr>
          <p:cNvSpPr txBox="1"/>
          <p:nvPr/>
        </p:nvSpPr>
        <p:spPr>
          <a:xfrm>
            <a:off x="570860" y="463165"/>
            <a:ext cx="8326125" cy="584775"/>
          </a:xfrm>
          <a:prstGeom prst="rect">
            <a:avLst/>
          </a:prstGeom>
          <a:noFill/>
          <a:ln w="22225">
            <a:solidFill>
              <a:schemeClr val="tx1"/>
            </a:solidFill>
          </a:ln>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太陽・月・地球　</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10</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億分の</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の模型イメージ</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8" name="楕円 7">
            <a:extLst>
              <a:ext uri="{FF2B5EF4-FFF2-40B4-BE49-F238E27FC236}">
                <a16:creationId xmlns:a16="http://schemas.microsoft.com/office/drawing/2014/main" id="{C1865276-26B2-4BE7-99A1-AAAF9F36F5AC}"/>
              </a:ext>
            </a:extLst>
          </p:cNvPr>
          <p:cNvSpPr/>
          <p:nvPr/>
        </p:nvSpPr>
        <p:spPr>
          <a:xfrm>
            <a:off x="2872724" y="3618518"/>
            <a:ext cx="468000" cy="46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56E10ACE-AFAF-45D4-9792-92A0BB3B0499}"/>
              </a:ext>
            </a:extLst>
          </p:cNvPr>
          <p:cNvSpPr/>
          <p:nvPr/>
        </p:nvSpPr>
        <p:spPr>
          <a:xfrm>
            <a:off x="3034722" y="2371435"/>
            <a:ext cx="180000" cy="180000"/>
          </a:xfrm>
          <a:prstGeom prst="ellipse">
            <a:avLst/>
          </a:prstGeom>
          <a:solidFill>
            <a:srgbClr val="FFFF00"/>
          </a:solidFill>
          <a:ln w="158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DA15DF2A-E357-4365-B946-F36ACF552805}"/>
              </a:ext>
            </a:extLst>
          </p:cNvPr>
          <p:cNvSpPr/>
          <p:nvPr/>
        </p:nvSpPr>
        <p:spPr>
          <a:xfrm>
            <a:off x="10597641" y="3516070"/>
            <a:ext cx="720000" cy="720000"/>
          </a:xfrm>
          <a:prstGeom prst="ellipse">
            <a:avLst/>
          </a:prstGeom>
          <a:solidFill>
            <a:srgbClr val="FF00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1F553A7C-6C16-4696-A4B5-2EE9ACF2DCDE}"/>
              </a:ext>
            </a:extLst>
          </p:cNvPr>
          <p:cNvSpPr/>
          <p:nvPr/>
        </p:nvSpPr>
        <p:spPr>
          <a:xfrm>
            <a:off x="1666724" y="2436070"/>
            <a:ext cx="2880000" cy="28800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11" name="直線コネクタ 10">
            <a:extLst>
              <a:ext uri="{FF2B5EF4-FFF2-40B4-BE49-F238E27FC236}">
                <a16:creationId xmlns:a16="http://schemas.microsoft.com/office/drawing/2014/main" id="{25DB72BF-CA93-4948-8F9D-051D0A24C323}"/>
              </a:ext>
            </a:extLst>
          </p:cNvPr>
          <p:cNvCxnSpPr>
            <a:cxnSpLocks/>
            <a:stCxn id="8" idx="6"/>
            <a:endCxn id="16" idx="2"/>
          </p:cNvCxnSpPr>
          <p:nvPr/>
        </p:nvCxnSpPr>
        <p:spPr>
          <a:xfrm>
            <a:off x="3340724" y="3852518"/>
            <a:ext cx="7256917" cy="2355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図 12">
            <a:extLst>
              <a:ext uri="{FF2B5EF4-FFF2-40B4-BE49-F238E27FC236}">
                <a16:creationId xmlns:a16="http://schemas.microsoft.com/office/drawing/2014/main" id="{BEB4D77A-BA74-40C6-ACC4-F367DD8920F7}"/>
              </a:ext>
            </a:extLst>
          </p:cNvPr>
          <p:cNvPicPr>
            <a:picLocks noChangeAspect="1"/>
          </p:cNvPicPr>
          <p:nvPr/>
        </p:nvPicPr>
        <p:blipFill>
          <a:blip r:embed="rId2"/>
          <a:stretch>
            <a:fillRect/>
          </a:stretch>
        </p:blipFill>
        <p:spPr>
          <a:xfrm>
            <a:off x="3034722" y="5220000"/>
            <a:ext cx="195089" cy="201185"/>
          </a:xfrm>
          <a:prstGeom prst="rect">
            <a:avLst/>
          </a:prstGeom>
        </p:spPr>
      </p:pic>
      <p:sp>
        <p:nvSpPr>
          <p:cNvPr id="26" name="テキスト ボックス 25">
            <a:extLst>
              <a:ext uri="{FF2B5EF4-FFF2-40B4-BE49-F238E27FC236}">
                <a16:creationId xmlns:a16="http://schemas.microsoft.com/office/drawing/2014/main" id="{3A9F5A6E-8738-402C-9778-FDE490AE99CF}"/>
              </a:ext>
            </a:extLst>
          </p:cNvPr>
          <p:cNvSpPr txBox="1"/>
          <p:nvPr/>
        </p:nvSpPr>
        <p:spPr>
          <a:xfrm>
            <a:off x="1241092" y="3559763"/>
            <a:ext cx="1631632" cy="584775"/>
          </a:xfrm>
          <a:prstGeom prst="rect">
            <a:avLst/>
          </a:prstGeom>
          <a:noFill/>
        </p:spPr>
        <p:txBody>
          <a:bodyPr wrap="square">
            <a:spAutoFit/>
          </a:bodyPr>
          <a:lstStyle/>
          <a:p>
            <a:r>
              <a:rPr kumimoji="1" lang="ja-JP" altLang="en-US"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７６㎝</a:t>
            </a:r>
            <a:endParaRPr lang="ja-JP" altLang="en-US" dirty="0"/>
          </a:p>
        </p:txBody>
      </p:sp>
      <p:sp>
        <p:nvSpPr>
          <p:cNvPr id="15" name="テキスト ボックス 14">
            <a:extLst>
              <a:ext uri="{FF2B5EF4-FFF2-40B4-BE49-F238E27FC236}">
                <a16:creationId xmlns:a16="http://schemas.microsoft.com/office/drawing/2014/main" id="{61C7F66D-F05A-4E51-933F-40FBD56015FC}"/>
              </a:ext>
            </a:extLst>
          </p:cNvPr>
          <p:cNvSpPr txBox="1"/>
          <p:nvPr/>
        </p:nvSpPr>
        <p:spPr>
          <a:xfrm>
            <a:off x="6399213" y="4011294"/>
            <a:ext cx="2001838" cy="584775"/>
          </a:xfrm>
          <a:prstGeom prst="rect">
            <a:avLst/>
          </a:prstGeom>
          <a:noFill/>
          <a:ln w="22225">
            <a:noFill/>
          </a:ln>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１５０ｍ</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cxnSp>
        <p:nvCxnSpPr>
          <p:cNvPr id="6" name="直線矢印コネクタ 5">
            <a:extLst>
              <a:ext uri="{FF2B5EF4-FFF2-40B4-BE49-F238E27FC236}">
                <a16:creationId xmlns:a16="http://schemas.microsoft.com/office/drawing/2014/main" id="{A5047897-ECE6-49C5-AACF-7BC7F8D0AF01}"/>
              </a:ext>
            </a:extLst>
          </p:cNvPr>
          <p:cNvCxnSpPr>
            <a:cxnSpLocks/>
          </p:cNvCxnSpPr>
          <p:nvPr/>
        </p:nvCxnSpPr>
        <p:spPr>
          <a:xfrm flipV="1">
            <a:off x="3178051" y="5316070"/>
            <a:ext cx="2146878" cy="452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E4BA3FAF-45C5-477E-9ABA-65EAC17D1871}"/>
              </a:ext>
            </a:extLst>
          </p:cNvPr>
          <p:cNvPicPr>
            <a:picLocks noChangeAspect="1"/>
          </p:cNvPicPr>
          <p:nvPr/>
        </p:nvPicPr>
        <p:blipFill>
          <a:blip r:embed="rId3"/>
          <a:stretch>
            <a:fillRect/>
          </a:stretch>
        </p:blipFill>
        <p:spPr>
          <a:xfrm>
            <a:off x="3214722" y="2382180"/>
            <a:ext cx="2231329" cy="158510"/>
          </a:xfrm>
          <a:prstGeom prst="rect">
            <a:avLst/>
          </a:prstGeom>
        </p:spPr>
      </p:pic>
      <p:sp>
        <p:nvSpPr>
          <p:cNvPr id="19" name="矢印: 上 18">
            <a:extLst>
              <a:ext uri="{FF2B5EF4-FFF2-40B4-BE49-F238E27FC236}">
                <a16:creationId xmlns:a16="http://schemas.microsoft.com/office/drawing/2014/main" id="{A9A63785-31BB-4807-A654-6A9E925C9B18}"/>
              </a:ext>
            </a:extLst>
          </p:cNvPr>
          <p:cNvSpPr/>
          <p:nvPr/>
        </p:nvSpPr>
        <p:spPr>
          <a:xfrm rot="10800000">
            <a:off x="2916000" y="2628000"/>
            <a:ext cx="421427" cy="251830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855544D5-F9E1-4F3B-A956-3F6CEFCA4908}"/>
              </a:ext>
            </a:extLst>
          </p:cNvPr>
          <p:cNvSpPr txBox="1"/>
          <p:nvPr/>
        </p:nvSpPr>
        <p:spPr>
          <a:xfrm>
            <a:off x="5795999" y="1214779"/>
            <a:ext cx="6096000"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自分が月になったつもりで、</a:t>
            </a:r>
            <a:r>
              <a:rPr kumimoji="1" lang="en-US" altLang="ja-JP"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150m</a:t>
            </a:r>
            <a:r>
              <a:rPr kumimoji="1" lang="ja-JP" altLang="en-US"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離れた太陽を指さしながら、</a:t>
            </a:r>
            <a:endParaRPr kumimoji="1" lang="en-US" altLang="ja-JP"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23" name="テキスト ボックス 22">
            <a:extLst>
              <a:ext uri="{FF2B5EF4-FFF2-40B4-BE49-F238E27FC236}">
                <a16:creationId xmlns:a16="http://schemas.microsoft.com/office/drawing/2014/main" id="{15BDEFB2-EEF7-4ACF-B3DD-F6D71A76E3A0}"/>
              </a:ext>
            </a:extLst>
          </p:cNvPr>
          <p:cNvSpPr txBox="1"/>
          <p:nvPr/>
        </p:nvSpPr>
        <p:spPr>
          <a:xfrm>
            <a:off x="5795999" y="2458836"/>
            <a:ext cx="6228080" cy="1077218"/>
          </a:xfrm>
          <a:prstGeom prst="rect">
            <a:avLst/>
          </a:prstGeom>
          <a:noFill/>
        </p:spPr>
        <p:txBody>
          <a:bodyPr wrap="square">
            <a:spAutoFit/>
          </a:bodyPr>
          <a:lstStyle/>
          <a:p>
            <a:r>
              <a:rPr kumimoji="1" lang="ja-JP" altLang="en-US"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月の公転軌道の端から端まで、つまり、</a:t>
            </a:r>
            <a:r>
              <a:rPr kumimoji="1" lang="en-US" altLang="ja-JP"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76㎝</a:t>
            </a:r>
            <a:r>
              <a:rPr kumimoji="1" lang="ja-JP" altLang="en-US"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移動します。</a:t>
            </a:r>
            <a:endParaRPr lang="ja-JP" altLang="en-US" dirty="0"/>
          </a:p>
        </p:txBody>
      </p:sp>
      <p:sp>
        <p:nvSpPr>
          <p:cNvPr id="17" name="テキスト ボックス 16">
            <a:extLst>
              <a:ext uri="{FF2B5EF4-FFF2-40B4-BE49-F238E27FC236}">
                <a16:creationId xmlns:a16="http://schemas.microsoft.com/office/drawing/2014/main" id="{A337AE3B-4BB6-4175-A997-0CE439EDD92C}"/>
              </a:ext>
            </a:extLst>
          </p:cNvPr>
          <p:cNvSpPr txBox="1"/>
          <p:nvPr/>
        </p:nvSpPr>
        <p:spPr>
          <a:xfrm>
            <a:off x="5728490" y="4882576"/>
            <a:ext cx="6096000"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移動した後も指さす向きに変わりはありません。</a:t>
            </a:r>
            <a:endParaRPr kumimoji="1" lang="en-US" altLang="ja-JP"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endParaRPr>
          </a:p>
        </p:txBody>
      </p:sp>
    </p:spTree>
    <p:extLst>
      <p:ext uri="{BB962C8B-B14F-4D97-AF65-F5344CB8AC3E}">
        <p14:creationId xmlns:p14="http://schemas.microsoft.com/office/powerpoint/2010/main" val="395662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additive="base">
                                        <p:cTn id="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CB4B24C-8F8D-4E12-BE59-5149C80A7365}"/>
              </a:ext>
            </a:extLst>
          </p:cNvPr>
          <p:cNvSpPr txBox="1"/>
          <p:nvPr/>
        </p:nvSpPr>
        <p:spPr>
          <a:xfrm>
            <a:off x="570860" y="463165"/>
            <a:ext cx="8326125" cy="584775"/>
          </a:xfrm>
          <a:prstGeom prst="rect">
            <a:avLst/>
          </a:prstGeom>
          <a:noFill/>
          <a:ln w="22225">
            <a:solidFill>
              <a:schemeClr val="tx1"/>
            </a:solidFill>
          </a:ln>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太陽・月・地球　</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10</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億分の</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の模型イメージ</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8" name="楕円 7">
            <a:extLst>
              <a:ext uri="{FF2B5EF4-FFF2-40B4-BE49-F238E27FC236}">
                <a16:creationId xmlns:a16="http://schemas.microsoft.com/office/drawing/2014/main" id="{C1865276-26B2-4BE7-99A1-AAAF9F36F5AC}"/>
              </a:ext>
            </a:extLst>
          </p:cNvPr>
          <p:cNvSpPr/>
          <p:nvPr/>
        </p:nvSpPr>
        <p:spPr>
          <a:xfrm>
            <a:off x="2872724" y="3618518"/>
            <a:ext cx="468000" cy="46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56E10ACE-AFAF-45D4-9792-92A0BB3B0499}"/>
              </a:ext>
            </a:extLst>
          </p:cNvPr>
          <p:cNvSpPr/>
          <p:nvPr/>
        </p:nvSpPr>
        <p:spPr>
          <a:xfrm>
            <a:off x="3034722" y="2371435"/>
            <a:ext cx="180000" cy="180000"/>
          </a:xfrm>
          <a:prstGeom prst="ellipse">
            <a:avLst/>
          </a:prstGeom>
          <a:solidFill>
            <a:srgbClr val="FFFF00"/>
          </a:solidFill>
          <a:ln w="158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DA15DF2A-E357-4365-B946-F36ACF552805}"/>
              </a:ext>
            </a:extLst>
          </p:cNvPr>
          <p:cNvSpPr/>
          <p:nvPr/>
        </p:nvSpPr>
        <p:spPr>
          <a:xfrm>
            <a:off x="10597641" y="3516070"/>
            <a:ext cx="720000" cy="720000"/>
          </a:xfrm>
          <a:prstGeom prst="ellipse">
            <a:avLst/>
          </a:prstGeom>
          <a:solidFill>
            <a:srgbClr val="FF00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1F553A7C-6C16-4696-A4B5-2EE9ACF2DCDE}"/>
              </a:ext>
            </a:extLst>
          </p:cNvPr>
          <p:cNvSpPr/>
          <p:nvPr/>
        </p:nvSpPr>
        <p:spPr>
          <a:xfrm>
            <a:off x="1666724" y="2436070"/>
            <a:ext cx="2880000" cy="28800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11" name="直線コネクタ 10">
            <a:extLst>
              <a:ext uri="{FF2B5EF4-FFF2-40B4-BE49-F238E27FC236}">
                <a16:creationId xmlns:a16="http://schemas.microsoft.com/office/drawing/2014/main" id="{25DB72BF-CA93-4948-8F9D-051D0A24C323}"/>
              </a:ext>
            </a:extLst>
          </p:cNvPr>
          <p:cNvCxnSpPr>
            <a:cxnSpLocks/>
            <a:stCxn id="8" idx="6"/>
            <a:endCxn id="16" idx="2"/>
          </p:cNvCxnSpPr>
          <p:nvPr/>
        </p:nvCxnSpPr>
        <p:spPr>
          <a:xfrm>
            <a:off x="3340724" y="3852518"/>
            <a:ext cx="7256917" cy="2355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図 12">
            <a:extLst>
              <a:ext uri="{FF2B5EF4-FFF2-40B4-BE49-F238E27FC236}">
                <a16:creationId xmlns:a16="http://schemas.microsoft.com/office/drawing/2014/main" id="{BEB4D77A-BA74-40C6-ACC4-F367DD8920F7}"/>
              </a:ext>
            </a:extLst>
          </p:cNvPr>
          <p:cNvPicPr>
            <a:picLocks noChangeAspect="1"/>
          </p:cNvPicPr>
          <p:nvPr/>
        </p:nvPicPr>
        <p:blipFill>
          <a:blip r:embed="rId2"/>
          <a:stretch>
            <a:fillRect/>
          </a:stretch>
        </p:blipFill>
        <p:spPr>
          <a:xfrm>
            <a:off x="3034722" y="5220000"/>
            <a:ext cx="195089" cy="201185"/>
          </a:xfrm>
          <a:prstGeom prst="rect">
            <a:avLst/>
          </a:prstGeom>
        </p:spPr>
      </p:pic>
      <p:sp>
        <p:nvSpPr>
          <p:cNvPr id="26" name="テキスト ボックス 25">
            <a:extLst>
              <a:ext uri="{FF2B5EF4-FFF2-40B4-BE49-F238E27FC236}">
                <a16:creationId xmlns:a16="http://schemas.microsoft.com/office/drawing/2014/main" id="{3A9F5A6E-8738-402C-9778-FDE490AE99CF}"/>
              </a:ext>
            </a:extLst>
          </p:cNvPr>
          <p:cNvSpPr txBox="1"/>
          <p:nvPr/>
        </p:nvSpPr>
        <p:spPr>
          <a:xfrm>
            <a:off x="1241092" y="3559763"/>
            <a:ext cx="1631632" cy="584775"/>
          </a:xfrm>
          <a:prstGeom prst="rect">
            <a:avLst/>
          </a:prstGeom>
          <a:noFill/>
        </p:spPr>
        <p:txBody>
          <a:bodyPr wrap="square">
            <a:spAutoFit/>
          </a:bodyPr>
          <a:lstStyle/>
          <a:p>
            <a:r>
              <a:rPr kumimoji="1" lang="ja-JP" altLang="en-US"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７６㎝</a:t>
            </a:r>
            <a:endParaRPr lang="ja-JP" altLang="en-US" dirty="0"/>
          </a:p>
        </p:txBody>
      </p:sp>
      <p:sp>
        <p:nvSpPr>
          <p:cNvPr id="15" name="テキスト ボックス 14">
            <a:extLst>
              <a:ext uri="{FF2B5EF4-FFF2-40B4-BE49-F238E27FC236}">
                <a16:creationId xmlns:a16="http://schemas.microsoft.com/office/drawing/2014/main" id="{61C7F66D-F05A-4E51-933F-40FBD56015FC}"/>
              </a:ext>
            </a:extLst>
          </p:cNvPr>
          <p:cNvSpPr txBox="1"/>
          <p:nvPr/>
        </p:nvSpPr>
        <p:spPr>
          <a:xfrm>
            <a:off x="6399213" y="4011294"/>
            <a:ext cx="2001838" cy="584775"/>
          </a:xfrm>
          <a:prstGeom prst="rect">
            <a:avLst/>
          </a:prstGeom>
          <a:noFill/>
          <a:ln w="22225">
            <a:noFill/>
          </a:ln>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１５０ｍ</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cxnSp>
        <p:nvCxnSpPr>
          <p:cNvPr id="6" name="直線矢印コネクタ 5">
            <a:extLst>
              <a:ext uri="{FF2B5EF4-FFF2-40B4-BE49-F238E27FC236}">
                <a16:creationId xmlns:a16="http://schemas.microsoft.com/office/drawing/2014/main" id="{A5047897-ECE6-49C5-AACF-7BC7F8D0AF01}"/>
              </a:ext>
            </a:extLst>
          </p:cNvPr>
          <p:cNvCxnSpPr>
            <a:cxnSpLocks/>
          </p:cNvCxnSpPr>
          <p:nvPr/>
        </p:nvCxnSpPr>
        <p:spPr>
          <a:xfrm flipV="1">
            <a:off x="3178051" y="5316070"/>
            <a:ext cx="2146878" cy="452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E4BA3FAF-45C5-477E-9ABA-65EAC17D1871}"/>
              </a:ext>
            </a:extLst>
          </p:cNvPr>
          <p:cNvPicPr>
            <a:picLocks noChangeAspect="1"/>
          </p:cNvPicPr>
          <p:nvPr/>
        </p:nvPicPr>
        <p:blipFill>
          <a:blip r:embed="rId3"/>
          <a:stretch>
            <a:fillRect/>
          </a:stretch>
        </p:blipFill>
        <p:spPr>
          <a:xfrm>
            <a:off x="3214722" y="2382180"/>
            <a:ext cx="2231329" cy="158510"/>
          </a:xfrm>
          <a:prstGeom prst="rect">
            <a:avLst/>
          </a:prstGeom>
        </p:spPr>
      </p:pic>
      <p:sp>
        <p:nvSpPr>
          <p:cNvPr id="19" name="矢印: 上 18">
            <a:extLst>
              <a:ext uri="{FF2B5EF4-FFF2-40B4-BE49-F238E27FC236}">
                <a16:creationId xmlns:a16="http://schemas.microsoft.com/office/drawing/2014/main" id="{A9A63785-31BB-4807-A654-6A9E925C9B18}"/>
              </a:ext>
            </a:extLst>
          </p:cNvPr>
          <p:cNvSpPr/>
          <p:nvPr/>
        </p:nvSpPr>
        <p:spPr>
          <a:xfrm rot="10800000">
            <a:off x="2916000" y="2628000"/>
            <a:ext cx="421427" cy="251830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A5AC7B1B-5B93-4F3C-83A8-3D1CC53DBC17}"/>
              </a:ext>
            </a:extLst>
          </p:cNvPr>
          <p:cNvSpPr txBox="1"/>
          <p:nvPr/>
        </p:nvSpPr>
        <p:spPr>
          <a:xfrm>
            <a:off x="5626050" y="1328951"/>
            <a:ext cx="6226859"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150</a:t>
            </a:r>
            <a:r>
              <a:rPr kumimoji="1" lang="ja-JP" altLang="en-US"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ｍ先の点を指さし、</a:t>
            </a:r>
            <a:endParaRPr kumimoji="1" lang="en-US" altLang="ja-JP"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わずか</a:t>
            </a:r>
            <a:r>
              <a:rPr kumimoji="1" lang="en-US" altLang="ja-JP"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76㎝</a:t>
            </a:r>
            <a:r>
              <a:rPr kumimoji="1" lang="ja-JP" altLang="en-US"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横に移動することを</a:t>
            </a:r>
            <a:endParaRPr kumimoji="1" lang="en-US" altLang="ja-JP"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イメージすれば</a:t>
            </a:r>
            <a:endParaRPr kumimoji="1" lang="en-US" altLang="ja-JP"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実感でると思います。</a:t>
            </a:r>
            <a:endParaRPr kumimoji="1" lang="en-US" altLang="ja-JP"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endParaRPr>
          </a:p>
        </p:txBody>
      </p:sp>
    </p:spTree>
    <p:extLst>
      <p:ext uri="{BB962C8B-B14F-4D97-AF65-F5344CB8AC3E}">
        <p14:creationId xmlns:p14="http://schemas.microsoft.com/office/powerpoint/2010/main" val="187002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CB4B24C-8F8D-4E12-BE59-5149C80A7365}"/>
              </a:ext>
            </a:extLst>
          </p:cNvPr>
          <p:cNvSpPr txBox="1"/>
          <p:nvPr/>
        </p:nvSpPr>
        <p:spPr>
          <a:xfrm>
            <a:off x="570860" y="463165"/>
            <a:ext cx="8326125" cy="584775"/>
          </a:xfrm>
          <a:prstGeom prst="rect">
            <a:avLst/>
          </a:prstGeom>
          <a:noFill/>
          <a:ln w="22225">
            <a:solidFill>
              <a:schemeClr val="tx1"/>
            </a:solidFill>
          </a:ln>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太陽・月・地球　</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10</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億分の</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の模型イメージ</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8" name="楕円 7">
            <a:extLst>
              <a:ext uri="{FF2B5EF4-FFF2-40B4-BE49-F238E27FC236}">
                <a16:creationId xmlns:a16="http://schemas.microsoft.com/office/drawing/2014/main" id="{C1865276-26B2-4BE7-99A1-AAAF9F36F5AC}"/>
              </a:ext>
            </a:extLst>
          </p:cNvPr>
          <p:cNvSpPr/>
          <p:nvPr/>
        </p:nvSpPr>
        <p:spPr>
          <a:xfrm>
            <a:off x="2872724" y="3618518"/>
            <a:ext cx="468000" cy="46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56E10ACE-AFAF-45D4-9792-92A0BB3B0499}"/>
              </a:ext>
            </a:extLst>
          </p:cNvPr>
          <p:cNvSpPr/>
          <p:nvPr/>
        </p:nvSpPr>
        <p:spPr>
          <a:xfrm>
            <a:off x="3034722" y="2371435"/>
            <a:ext cx="180000" cy="180000"/>
          </a:xfrm>
          <a:prstGeom prst="ellipse">
            <a:avLst/>
          </a:prstGeom>
          <a:solidFill>
            <a:srgbClr val="FFFF00"/>
          </a:solidFill>
          <a:ln w="158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DA15DF2A-E357-4365-B946-F36ACF552805}"/>
              </a:ext>
            </a:extLst>
          </p:cNvPr>
          <p:cNvSpPr/>
          <p:nvPr/>
        </p:nvSpPr>
        <p:spPr>
          <a:xfrm>
            <a:off x="10597641" y="3516070"/>
            <a:ext cx="720000" cy="720000"/>
          </a:xfrm>
          <a:prstGeom prst="ellipse">
            <a:avLst/>
          </a:prstGeom>
          <a:solidFill>
            <a:srgbClr val="FF00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1F553A7C-6C16-4696-A4B5-2EE9ACF2DCDE}"/>
              </a:ext>
            </a:extLst>
          </p:cNvPr>
          <p:cNvSpPr/>
          <p:nvPr/>
        </p:nvSpPr>
        <p:spPr>
          <a:xfrm>
            <a:off x="1666724" y="2436070"/>
            <a:ext cx="2880000" cy="28800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11" name="直線コネクタ 10">
            <a:extLst>
              <a:ext uri="{FF2B5EF4-FFF2-40B4-BE49-F238E27FC236}">
                <a16:creationId xmlns:a16="http://schemas.microsoft.com/office/drawing/2014/main" id="{25DB72BF-CA93-4948-8F9D-051D0A24C323}"/>
              </a:ext>
            </a:extLst>
          </p:cNvPr>
          <p:cNvCxnSpPr>
            <a:cxnSpLocks/>
            <a:stCxn id="8" idx="6"/>
            <a:endCxn id="16" idx="2"/>
          </p:cNvCxnSpPr>
          <p:nvPr/>
        </p:nvCxnSpPr>
        <p:spPr>
          <a:xfrm>
            <a:off x="3340724" y="3852518"/>
            <a:ext cx="7256917" cy="2355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図 12">
            <a:extLst>
              <a:ext uri="{FF2B5EF4-FFF2-40B4-BE49-F238E27FC236}">
                <a16:creationId xmlns:a16="http://schemas.microsoft.com/office/drawing/2014/main" id="{BEB4D77A-BA74-40C6-ACC4-F367DD8920F7}"/>
              </a:ext>
            </a:extLst>
          </p:cNvPr>
          <p:cNvPicPr>
            <a:picLocks noChangeAspect="1"/>
          </p:cNvPicPr>
          <p:nvPr/>
        </p:nvPicPr>
        <p:blipFill>
          <a:blip r:embed="rId2"/>
          <a:stretch>
            <a:fillRect/>
          </a:stretch>
        </p:blipFill>
        <p:spPr>
          <a:xfrm>
            <a:off x="3034722" y="5220000"/>
            <a:ext cx="195089" cy="201185"/>
          </a:xfrm>
          <a:prstGeom prst="rect">
            <a:avLst/>
          </a:prstGeom>
        </p:spPr>
      </p:pic>
      <p:sp>
        <p:nvSpPr>
          <p:cNvPr id="26" name="テキスト ボックス 25">
            <a:extLst>
              <a:ext uri="{FF2B5EF4-FFF2-40B4-BE49-F238E27FC236}">
                <a16:creationId xmlns:a16="http://schemas.microsoft.com/office/drawing/2014/main" id="{3A9F5A6E-8738-402C-9778-FDE490AE99CF}"/>
              </a:ext>
            </a:extLst>
          </p:cNvPr>
          <p:cNvSpPr txBox="1"/>
          <p:nvPr/>
        </p:nvSpPr>
        <p:spPr>
          <a:xfrm>
            <a:off x="1241092" y="3559763"/>
            <a:ext cx="1631632" cy="584775"/>
          </a:xfrm>
          <a:prstGeom prst="rect">
            <a:avLst/>
          </a:prstGeom>
          <a:noFill/>
        </p:spPr>
        <p:txBody>
          <a:bodyPr wrap="square">
            <a:spAutoFit/>
          </a:bodyPr>
          <a:lstStyle/>
          <a:p>
            <a:r>
              <a:rPr kumimoji="1" lang="ja-JP" altLang="en-US"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７６㎝</a:t>
            </a:r>
            <a:endParaRPr lang="ja-JP" altLang="en-US" dirty="0"/>
          </a:p>
        </p:txBody>
      </p:sp>
      <p:sp>
        <p:nvSpPr>
          <p:cNvPr id="15" name="テキスト ボックス 14">
            <a:extLst>
              <a:ext uri="{FF2B5EF4-FFF2-40B4-BE49-F238E27FC236}">
                <a16:creationId xmlns:a16="http://schemas.microsoft.com/office/drawing/2014/main" id="{61C7F66D-F05A-4E51-933F-40FBD56015FC}"/>
              </a:ext>
            </a:extLst>
          </p:cNvPr>
          <p:cNvSpPr txBox="1"/>
          <p:nvPr/>
        </p:nvSpPr>
        <p:spPr>
          <a:xfrm>
            <a:off x="6399213" y="4011294"/>
            <a:ext cx="2001838" cy="584775"/>
          </a:xfrm>
          <a:prstGeom prst="rect">
            <a:avLst/>
          </a:prstGeom>
          <a:noFill/>
          <a:ln w="22225">
            <a:noFill/>
          </a:ln>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１５０ｍ</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cxnSp>
        <p:nvCxnSpPr>
          <p:cNvPr id="6" name="直線矢印コネクタ 5">
            <a:extLst>
              <a:ext uri="{FF2B5EF4-FFF2-40B4-BE49-F238E27FC236}">
                <a16:creationId xmlns:a16="http://schemas.microsoft.com/office/drawing/2014/main" id="{A5047897-ECE6-49C5-AACF-7BC7F8D0AF01}"/>
              </a:ext>
            </a:extLst>
          </p:cNvPr>
          <p:cNvCxnSpPr>
            <a:cxnSpLocks/>
          </p:cNvCxnSpPr>
          <p:nvPr/>
        </p:nvCxnSpPr>
        <p:spPr>
          <a:xfrm flipV="1">
            <a:off x="3178051" y="5316070"/>
            <a:ext cx="2146878" cy="452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E4BA3FAF-45C5-477E-9ABA-65EAC17D1871}"/>
              </a:ext>
            </a:extLst>
          </p:cNvPr>
          <p:cNvPicPr>
            <a:picLocks noChangeAspect="1"/>
          </p:cNvPicPr>
          <p:nvPr/>
        </p:nvPicPr>
        <p:blipFill>
          <a:blip r:embed="rId3"/>
          <a:stretch>
            <a:fillRect/>
          </a:stretch>
        </p:blipFill>
        <p:spPr>
          <a:xfrm>
            <a:off x="3214722" y="2382180"/>
            <a:ext cx="2231329" cy="158510"/>
          </a:xfrm>
          <a:prstGeom prst="rect">
            <a:avLst/>
          </a:prstGeom>
        </p:spPr>
      </p:pic>
      <p:sp>
        <p:nvSpPr>
          <p:cNvPr id="19" name="矢印: 上 18">
            <a:extLst>
              <a:ext uri="{FF2B5EF4-FFF2-40B4-BE49-F238E27FC236}">
                <a16:creationId xmlns:a16="http://schemas.microsoft.com/office/drawing/2014/main" id="{A9A63785-31BB-4807-A654-6A9E925C9B18}"/>
              </a:ext>
            </a:extLst>
          </p:cNvPr>
          <p:cNvSpPr/>
          <p:nvPr/>
        </p:nvSpPr>
        <p:spPr>
          <a:xfrm rot="10800000">
            <a:off x="2916000" y="2628000"/>
            <a:ext cx="421427" cy="251830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855544D5-F9E1-4F3B-A956-3F6CEFCA4908}"/>
              </a:ext>
            </a:extLst>
          </p:cNvPr>
          <p:cNvSpPr txBox="1"/>
          <p:nvPr/>
        </p:nvSpPr>
        <p:spPr>
          <a:xfrm>
            <a:off x="5795999" y="1214779"/>
            <a:ext cx="5976901"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移動する前後で指さす向きに</a:t>
            </a:r>
            <a:endParaRPr kumimoji="1" lang="en-US" altLang="ja-JP"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変わりはありません。</a:t>
            </a:r>
            <a:endParaRPr kumimoji="1" lang="en-US" altLang="ja-JP"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17" name="テキスト ボックス 16">
            <a:extLst>
              <a:ext uri="{FF2B5EF4-FFF2-40B4-BE49-F238E27FC236}">
                <a16:creationId xmlns:a16="http://schemas.microsoft.com/office/drawing/2014/main" id="{A873B32B-E86E-4E81-8436-825DCCDB4049}"/>
              </a:ext>
            </a:extLst>
          </p:cNvPr>
          <p:cNvSpPr txBox="1"/>
          <p:nvPr/>
        </p:nvSpPr>
        <p:spPr>
          <a:xfrm>
            <a:off x="1255372" y="1547966"/>
            <a:ext cx="4164110" cy="584775"/>
          </a:xfrm>
          <a:prstGeom prst="rect">
            <a:avLst/>
          </a:prstGeom>
          <a:noFill/>
        </p:spPr>
        <p:txBody>
          <a:bodyPr wrap="square">
            <a:spAutoFit/>
          </a:bodyPr>
          <a:lstStyle/>
          <a:p>
            <a:r>
              <a:rPr kumimoji="1" lang="ja-JP" altLang="en-US" sz="3200" b="0" i="0" u="none" strike="noStrike" kern="1200" cap="none" spc="0" normalizeH="0" baseline="0" noProof="0" dirty="0">
                <a:ln>
                  <a:noFill/>
                </a:ln>
                <a:solidFill>
                  <a:srgbClr val="FF0000"/>
                </a:solidFill>
                <a:effectLst/>
                <a:uLnTx/>
                <a:uFillTx/>
                <a:latin typeface="游ゴシック Medium" panose="020B0500000000000000" pitchFamily="50" charset="-128"/>
                <a:ea typeface="游ゴシック Medium" panose="020B0500000000000000" pitchFamily="50" charset="-128"/>
                <a:cs typeface="+mn-cs"/>
              </a:rPr>
              <a:t>太陽が見える方向</a:t>
            </a:r>
            <a:r>
              <a:rPr kumimoji="1" lang="en-US" altLang="ja-JP" sz="3200" b="0" i="0" u="none" strike="noStrike" kern="1200" cap="none" spc="0" normalizeH="0" baseline="0" noProof="0" dirty="0">
                <a:ln>
                  <a:noFill/>
                </a:ln>
                <a:solidFill>
                  <a:srgbClr val="FF0000"/>
                </a:solidFill>
                <a:effectLst/>
                <a:uLnTx/>
                <a:uFillTx/>
                <a:latin typeface="游ゴシック Medium" panose="020B0500000000000000" pitchFamily="50" charset="-128"/>
                <a:ea typeface="游ゴシック Medium" panose="020B0500000000000000" pitchFamily="50" charset="-128"/>
                <a:cs typeface="+mn-cs"/>
              </a:rPr>
              <a:t>A</a:t>
            </a:r>
          </a:p>
        </p:txBody>
      </p:sp>
      <p:sp>
        <p:nvSpPr>
          <p:cNvPr id="18" name="テキスト ボックス 17">
            <a:extLst>
              <a:ext uri="{FF2B5EF4-FFF2-40B4-BE49-F238E27FC236}">
                <a16:creationId xmlns:a16="http://schemas.microsoft.com/office/drawing/2014/main" id="{FC884990-C3BC-4804-815D-030F97A9D514}"/>
              </a:ext>
            </a:extLst>
          </p:cNvPr>
          <p:cNvSpPr txBox="1"/>
          <p:nvPr/>
        </p:nvSpPr>
        <p:spPr>
          <a:xfrm>
            <a:off x="1004873" y="5569731"/>
            <a:ext cx="4203701" cy="584775"/>
          </a:xfrm>
          <a:prstGeom prst="rect">
            <a:avLst/>
          </a:prstGeom>
          <a:noFill/>
        </p:spPr>
        <p:txBody>
          <a:bodyPr wrap="square">
            <a:spAutoFit/>
          </a:bodyPr>
          <a:lstStyle/>
          <a:p>
            <a:r>
              <a:rPr kumimoji="1" lang="ja-JP" altLang="en-US" sz="3200" b="0" i="0" u="none" strike="noStrike" kern="1200" cap="none" spc="0" normalizeH="0" baseline="0" noProof="0" dirty="0">
                <a:ln>
                  <a:noFill/>
                </a:ln>
                <a:solidFill>
                  <a:srgbClr val="FF0000"/>
                </a:solidFill>
                <a:effectLst/>
                <a:uLnTx/>
                <a:uFillTx/>
                <a:latin typeface="游ゴシック Medium" panose="020B0500000000000000" pitchFamily="50" charset="-128"/>
                <a:ea typeface="游ゴシック Medium" panose="020B0500000000000000" pitchFamily="50" charset="-128"/>
                <a:cs typeface="+mn-cs"/>
              </a:rPr>
              <a:t>太陽が見える方向</a:t>
            </a:r>
            <a:r>
              <a:rPr kumimoji="1" lang="en-US" altLang="ja-JP" sz="3200" b="0" i="0" u="none" strike="noStrike" kern="1200" cap="none" spc="0" normalizeH="0" baseline="0" noProof="0" dirty="0">
                <a:ln>
                  <a:noFill/>
                </a:ln>
                <a:solidFill>
                  <a:srgbClr val="FF0000"/>
                </a:solidFill>
                <a:effectLst/>
                <a:uLnTx/>
                <a:uFillTx/>
                <a:latin typeface="游ゴシック Medium" panose="020B0500000000000000" pitchFamily="50" charset="-128"/>
                <a:ea typeface="游ゴシック Medium" panose="020B0500000000000000" pitchFamily="50" charset="-128"/>
                <a:cs typeface="+mn-cs"/>
              </a:rPr>
              <a:t>B</a:t>
            </a:r>
            <a:endParaRPr lang="ja-JP" altLang="en-US" dirty="0">
              <a:solidFill>
                <a:srgbClr val="FF0000"/>
              </a:solidFill>
            </a:endParaRPr>
          </a:p>
        </p:txBody>
      </p:sp>
      <p:sp>
        <p:nvSpPr>
          <p:cNvPr id="20" name="テキスト ボックス 19">
            <a:extLst>
              <a:ext uri="{FF2B5EF4-FFF2-40B4-BE49-F238E27FC236}">
                <a16:creationId xmlns:a16="http://schemas.microsoft.com/office/drawing/2014/main" id="{0C5D2CE2-2BE1-4830-AB8F-6FD28B326496}"/>
              </a:ext>
            </a:extLst>
          </p:cNvPr>
          <p:cNvSpPr txBox="1"/>
          <p:nvPr/>
        </p:nvSpPr>
        <p:spPr>
          <a:xfrm>
            <a:off x="6219439" y="5023682"/>
            <a:ext cx="4967688"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つまり、</a:t>
            </a:r>
            <a:r>
              <a:rPr kumimoji="1" lang="en-US" altLang="ja-JP"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A</a:t>
            </a:r>
            <a:r>
              <a:rPr kumimoji="1" lang="ja-JP" altLang="en-US"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と</a:t>
            </a:r>
            <a:r>
              <a:rPr kumimoji="1" lang="en-US" altLang="ja-JP"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B</a:t>
            </a:r>
            <a:r>
              <a:rPr kumimoji="1" lang="ja-JP" altLang="en-US"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は平行です。</a:t>
            </a:r>
            <a:endParaRPr kumimoji="1" lang="en-US" altLang="ja-JP"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endParaRPr>
          </a:p>
        </p:txBody>
      </p:sp>
    </p:spTree>
    <p:extLst>
      <p:ext uri="{BB962C8B-B14F-4D97-AF65-F5344CB8AC3E}">
        <p14:creationId xmlns:p14="http://schemas.microsoft.com/office/powerpoint/2010/main" val="15970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7" grpId="0"/>
      <p:bldP spid="18" grpId="0"/>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CB4B24C-8F8D-4E12-BE59-5149C80A7365}"/>
              </a:ext>
            </a:extLst>
          </p:cNvPr>
          <p:cNvSpPr txBox="1"/>
          <p:nvPr/>
        </p:nvSpPr>
        <p:spPr>
          <a:xfrm>
            <a:off x="570860" y="463165"/>
            <a:ext cx="8326125" cy="584775"/>
          </a:xfrm>
          <a:prstGeom prst="rect">
            <a:avLst/>
          </a:prstGeom>
          <a:noFill/>
          <a:ln w="22225">
            <a:solidFill>
              <a:schemeClr val="tx1"/>
            </a:solidFill>
          </a:ln>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太陽・月・地球　</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10</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億分の</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の模型イメージ</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8" name="楕円 7">
            <a:extLst>
              <a:ext uri="{FF2B5EF4-FFF2-40B4-BE49-F238E27FC236}">
                <a16:creationId xmlns:a16="http://schemas.microsoft.com/office/drawing/2014/main" id="{C1865276-26B2-4BE7-99A1-AAAF9F36F5AC}"/>
              </a:ext>
            </a:extLst>
          </p:cNvPr>
          <p:cNvSpPr/>
          <p:nvPr/>
        </p:nvSpPr>
        <p:spPr>
          <a:xfrm>
            <a:off x="2872724" y="3618518"/>
            <a:ext cx="468000" cy="46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56E10ACE-AFAF-45D4-9792-92A0BB3B0499}"/>
              </a:ext>
            </a:extLst>
          </p:cNvPr>
          <p:cNvSpPr/>
          <p:nvPr/>
        </p:nvSpPr>
        <p:spPr>
          <a:xfrm>
            <a:off x="3034722" y="2371435"/>
            <a:ext cx="180000" cy="180000"/>
          </a:xfrm>
          <a:prstGeom prst="ellipse">
            <a:avLst/>
          </a:prstGeom>
          <a:solidFill>
            <a:srgbClr val="FFFF00"/>
          </a:solidFill>
          <a:ln w="158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DA15DF2A-E357-4365-B946-F36ACF552805}"/>
              </a:ext>
            </a:extLst>
          </p:cNvPr>
          <p:cNvSpPr/>
          <p:nvPr/>
        </p:nvSpPr>
        <p:spPr>
          <a:xfrm>
            <a:off x="10597641" y="3516070"/>
            <a:ext cx="720000" cy="720000"/>
          </a:xfrm>
          <a:prstGeom prst="ellipse">
            <a:avLst/>
          </a:prstGeom>
          <a:solidFill>
            <a:srgbClr val="FF00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1F553A7C-6C16-4696-A4B5-2EE9ACF2DCDE}"/>
              </a:ext>
            </a:extLst>
          </p:cNvPr>
          <p:cNvSpPr/>
          <p:nvPr/>
        </p:nvSpPr>
        <p:spPr>
          <a:xfrm>
            <a:off x="1666724" y="2436070"/>
            <a:ext cx="2880000" cy="28800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11" name="直線コネクタ 10">
            <a:extLst>
              <a:ext uri="{FF2B5EF4-FFF2-40B4-BE49-F238E27FC236}">
                <a16:creationId xmlns:a16="http://schemas.microsoft.com/office/drawing/2014/main" id="{25DB72BF-CA93-4948-8F9D-051D0A24C323}"/>
              </a:ext>
            </a:extLst>
          </p:cNvPr>
          <p:cNvCxnSpPr>
            <a:cxnSpLocks/>
            <a:stCxn id="8" idx="6"/>
            <a:endCxn id="16" idx="2"/>
          </p:cNvCxnSpPr>
          <p:nvPr/>
        </p:nvCxnSpPr>
        <p:spPr>
          <a:xfrm>
            <a:off x="3340724" y="3852518"/>
            <a:ext cx="7256917" cy="2355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図 12">
            <a:extLst>
              <a:ext uri="{FF2B5EF4-FFF2-40B4-BE49-F238E27FC236}">
                <a16:creationId xmlns:a16="http://schemas.microsoft.com/office/drawing/2014/main" id="{BEB4D77A-BA74-40C6-ACC4-F367DD8920F7}"/>
              </a:ext>
            </a:extLst>
          </p:cNvPr>
          <p:cNvPicPr>
            <a:picLocks noChangeAspect="1"/>
          </p:cNvPicPr>
          <p:nvPr/>
        </p:nvPicPr>
        <p:blipFill>
          <a:blip r:embed="rId2"/>
          <a:stretch>
            <a:fillRect/>
          </a:stretch>
        </p:blipFill>
        <p:spPr>
          <a:xfrm>
            <a:off x="3034722" y="5220000"/>
            <a:ext cx="195089" cy="201185"/>
          </a:xfrm>
          <a:prstGeom prst="rect">
            <a:avLst/>
          </a:prstGeom>
        </p:spPr>
      </p:pic>
      <p:sp>
        <p:nvSpPr>
          <p:cNvPr id="26" name="テキスト ボックス 25">
            <a:extLst>
              <a:ext uri="{FF2B5EF4-FFF2-40B4-BE49-F238E27FC236}">
                <a16:creationId xmlns:a16="http://schemas.microsoft.com/office/drawing/2014/main" id="{3A9F5A6E-8738-402C-9778-FDE490AE99CF}"/>
              </a:ext>
            </a:extLst>
          </p:cNvPr>
          <p:cNvSpPr txBox="1"/>
          <p:nvPr/>
        </p:nvSpPr>
        <p:spPr>
          <a:xfrm>
            <a:off x="1241092" y="3559763"/>
            <a:ext cx="1631632" cy="584775"/>
          </a:xfrm>
          <a:prstGeom prst="rect">
            <a:avLst/>
          </a:prstGeom>
          <a:noFill/>
        </p:spPr>
        <p:txBody>
          <a:bodyPr wrap="square">
            <a:spAutoFit/>
          </a:bodyPr>
          <a:lstStyle/>
          <a:p>
            <a:r>
              <a:rPr kumimoji="1" lang="ja-JP" altLang="en-US"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７６㎝</a:t>
            </a:r>
            <a:endParaRPr lang="ja-JP" altLang="en-US" dirty="0"/>
          </a:p>
        </p:txBody>
      </p:sp>
      <p:sp>
        <p:nvSpPr>
          <p:cNvPr id="15" name="テキスト ボックス 14">
            <a:extLst>
              <a:ext uri="{FF2B5EF4-FFF2-40B4-BE49-F238E27FC236}">
                <a16:creationId xmlns:a16="http://schemas.microsoft.com/office/drawing/2014/main" id="{61C7F66D-F05A-4E51-933F-40FBD56015FC}"/>
              </a:ext>
            </a:extLst>
          </p:cNvPr>
          <p:cNvSpPr txBox="1"/>
          <p:nvPr/>
        </p:nvSpPr>
        <p:spPr>
          <a:xfrm>
            <a:off x="6399213" y="4011294"/>
            <a:ext cx="2001838" cy="584775"/>
          </a:xfrm>
          <a:prstGeom prst="rect">
            <a:avLst/>
          </a:prstGeom>
          <a:noFill/>
          <a:ln w="22225">
            <a:noFill/>
          </a:ln>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１５０ｍ</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cxnSp>
        <p:nvCxnSpPr>
          <p:cNvPr id="6" name="直線矢印コネクタ 5">
            <a:extLst>
              <a:ext uri="{FF2B5EF4-FFF2-40B4-BE49-F238E27FC236}">
                <a16:creationId xmlns:a16="http://schemas.microsoft.com/office/drawing/2014/main" id="{A5047897-ECE6-49C5-AACF-7BC7F8D0AF01}"/>
              </a:ext>
            </a:extLst>
          </p:cNvPr>
          <p:cNvCxnSpPr>
            <a:cxnSpLocks/>
          </p:cNvCxnSpPr>
          <p:nvPr/>
        </p:nvCxnSpPr>
        <p:spPr>
          <a:xfrm flipV="1">
            <a:off x="3178051" y="5316070"/>
            <a:ext cx="2146878" cy="452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E4BA3FAF-45C5-477E-9ABA-65EAC17D1871}"/>
              </a:ext>
            </a:extLst>
          </p:cNvPr>
          <p:cNvPicPr>
            <a:picLocks noChangeAspect="1"/>
          </p:cNvPicPr>
          <p:nvPr/>
        </p:nvPicPr>
        <p:blipFill>
          <a:blip r:embed="rId3"/>
          <a:stretch>
            <a:fillRect/>
          </a:stretch>
        </p:blipFill>
        <p:spPr>
          <a:xfrm>
            <a:off x="3214722" y="2382180"/>
            <a:ext cx="2231329" cy="158510"/>
          </a:xfrm>
          <a:prstGeom prst="rect">
            <a:avLst/>
          </a:prstGeom>
        </p:spPr>
      </p:pic>
      <p:sp>
        <p:nvSpPr>
          <p:cNvPr id="19" name="矢印: 上 18">
            <a:extLst>
              <a:ext uri="{FF2B5EF4-FFF2-40B4-BE49-F238E27FC236}">
                <a16:creationId xmlns:a16="http://schemas.microsoft.com/office/drawing/2014/main" id="{A9A63785-31BB-4807-A654-6A9E925C9B18}"/>
              </a:ext>
            </a:extLst>
          </p:cNvPr>
          <p:cNvSpPr/>
          <p:nvPr/>
        </p:nvSpPr>
        <p:spPr>
          <a:xfrm rot="10800000">
            <a:off x="2916000" y="2628000"/>
            <a:ext cx="421427" cy="251830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A873B32B-E86E-4E81-8436-825DCCDB4049}"/>
              </a:ext>
            </a:extLst>
          </p:cNvPr>
          <p:cNvSpPr txBox="1"/>
          <p:nvPr/>
        </p:nvSpPr>
        <p:spPr>
          <a:xfrm>
            <a:off x="1255372" y="1547966"/>
            <a:ext cx="4164110" cy="584775"/>
          </a:xfrm>
          <a:prstGeom prst="rect">
            <a:avLst/>
          </a:prstGeom>
          <a:noFill/>
        </p:spPr>
        <p:txBody>
          <a:bodyPr wrap="square">
            <a:spAutoFit/>
          </a:bodyPr>
          <a:lstStyle/>
          <a:p>
            <a:r>
              <a:rPr kumimoji="1" lang="ja-JP" altLang="en-US" sz="3200" b="0" i="0" u="none" strike="noStrike" kern="1200" cap="none" spc="0" normalizeH="0" baseline="0" noProof="0" dirty="0">
                <a:ln>
                  <a:noFill/>
                </a:ln>
                <a:solidFill>
                  <a:srgbClr val="FF0000"/>
                </a:solidFill>
                <a:effectLst/>
                <a:uLnTx/>
                <a:uFillTx/>
                <a:latin typeface="游ゴシック Medium" panose="020B0500000000000000" pitchFamily="50" charset="-128"/>
                <a:ea typeface="游ゴシック Medium" panose="020B0500000000000000" pitchFamily="50" charset="-128"/>
                <a:cs typeface="+mn-cs"/>
              </a:rPr>
              <a:t>太陽が見える方向</a:t>
            </a:r>
            <a:r>
              <a:rPr kumimoji="1" lang="en-US" altLang="ja-JP" sz="3200" b="0" i="0" u="none" strike="noStrike" kern="1200" cap="none" spc="0" normalizeH="0" baseline="0" noProof="0" dirty="0">
                <a:ln>
                  <a:noFill/>
                </a:ln>
                <a:solidFill>
                  <a:srgbClr val="FF0000"/>
                </a:solidFill>
                <a:effectLst/>
                <a:uLnTx/>
                <a:uFillTx/>
                <a:latin typeface="游ゴシック Medium" panose="020B0500000000000000" pitchFamily="50" charset="-128"/>
                <a:ea typeface="游ゴシック Medium" panose="020B0500000000000000" pitchFamily="50" charset="-128"/>
                <a:cs typeface="+mn-cs"/>
              </a:rPr>
              <a:t>A</a:t>
            </a:r>
          </a:p>
        </p:txBody>
      </p:sp>
      <p:sp>
        <p:nvSpPr>
          <p:cNvPr id="18" name="テキスト ボックス 17">
            <a:extLst>
              <a:ext uri="{FF2B5EF4-FFF2-40B4-BE49-F238E27FC236}">
                <a16:creationId xmlns:a16="http://schemas.microsoft.com/office/drawing/2014/main" id="{FC884990-C3BC-4804-815D-030F97A9D514}"/>
              </a:ext>
            </a:extLst>
          </p:cNvPr>
          <p:cNvSpPr txBox="1"/>
          <p:nvPr/>
        </p:nvSpPr>
        <p:spPr>
          <a:xfrm>
            <a:off x="1004873" y="5569731"/>
            <a:ext cx="4203701" cy="584775"/>
          </a:xfrm>
          <a:prstGeom prst="rect">
            <a:avLst/>
          </a:prstGeom>
          <a:noFill/>
        </p:spPr>
        <p:txBody>
          <a:bodyPr wrap="square">
            <a:spAutoFit/>
          </a:bodyPr>
          <a:lstStyle/>
          <a:p>
            <a:r>
              <a:rPr kumimoji="1" lang="ja-JP" altLang="en-US" sz="3200" b="0" i="0" u="none" strike="noStrike" kern="1200" cap="none" spc="0" normalizeH="0" baseline="0" noProof="0" dirty="0">
                <a:ln>
                  <a:noFill/>
                </a:ln>
                <a:solidFill>
                  <a:srgbClr val="FF0000"/>
                </a:solidFill>
                <a:effectLst/>
                <a:uLnTx/>
                <a:uFillTx/>
                <a:latin typeface="游ゴシック Medium" panose="020B0500000000000000" pitchFamily="50" charset="-128"/>
                <a:ea typeface="游ゴシック Medium" panose="020B0500000000000000" pitchFamily="50" charset="-128"/>
                <a:cs typeface="+mn-cs"/>
              </a:rPr>
              <a:t>太陽が見える方向</a:t>
            </a:r>
            <a:r>
              <a:rPr kumimoji="1" lang="en-US" altLang="ja-JP" sz="3200" b="0" i="0" u="none" strike="noStrike" kern="1200" cap="none" spc="0" normalizeH="0" baseline="0" noProof="0" dirty="0">
                <a:ln>
                  <a:noFill/>
                </a:ln>
                <a:solidFill>
                  <a:srgbClr val="FF0000"/>
                </a:solidFill>
                <a:effectLst/>
                <a:uLnTx/>
                <a:uFillTx/>
                <a:latin typeface="游ゴシック Medium" panose="020B0500000000000000" pitchFamily="50" charset="-128"/>
                <a:ea typeface="游ゴシック Medium" panose="020B0500000000000000" pitchFamily="50" charset="-128"/>
                <a:cs typeface="+mn-cs"/>
              </a:rPr>
              <a:t>B</a:t>
            </a:r>
            <a:endParaRPr lang="ja-JP" altLang="en-US" dirty="0">
              <a:solidFill>
                <a:srgbClr val="FF0000"/>
              </a:solidFill>
            </a:endParaRPr>
          </a:p>
        </p:txBody>
      </p:sp>
      <p:sp>
        <p:nvSpPr>
          <p:cNvPr id="20" name="テキスト ボックス 19">
            <a:extLst>
              <a:ext uri="{FF2B5EF4-FFF2-40B4-BE49-F238E27FC236}">
                <a16:creationId xmlns:a16="http://schemas.microsoft.com/office/drawing/2014/main" id="{0C5D2CE2-2BE1-4830-AB8F-6FD28B326496}"/>
              </a:ext>
            </a:extLst>
          </p:cNvPr>
          <p:cNvSpPr txBox="1"/>
          <p:nvPr/>
        </p:nvSpPr>
        <p:spPr>
          <a:xfrm>
            <a:off x="5795999" y="1267932"/>
            <a:ext cx="4967688"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A</a:t>
            </a:r>
            <a:r>
              <a:rPr kumimoji="1" lang="ja-JP" altLang="en-US"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と</a:t>
            </a:r>
            <a:r>
              <a:rPr kumimoji="1" lang="en-US" altLang="ja-JP"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B</a:t>
            </a:r>
            <a:r>
              <a:rPr kumimoji="1" lang="ja-JP" altLang="en-US"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rPr>
              <a:t>は平行です。</a:t>
            </a:r>
            <a:endParaRPr kumimoji="1" lang="en-US" altLang="ja-JP"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21" name="テキスト ボックス 20">
            <a:extLst>
              <a:ext uri="{FF2B5EF4-FFF2-40B4-BE49-F238E27FC236}">
                <a16:creationId xmlns:a16="http://schemas.microsoft.com/office/drawing/2014/main" id="{4BE022DD-3370-4B25-821C-942F7ACDB106}"/>
              </a:ext>
            </a:extLst>
          </p:cNvPr>
          <p:cNvSpPr txBox="1"/>
          <p:nvPr/>
        </p:nvSpPr>
        <p:spPr>
          <a:xfrm>
            <a:off x="5795999" y="2041134"/>
            <a:ext cx="6096000" cy="1077218"/>
          </a:xfrm>
          <a:prstGeom prst="rect">
            <a:avLst/>
          </a:prstGeom>
          <a:noFill/>
        </p:spPr>
        <p:txBody>
          <a:bodyPr wrap="square">
            <a:spAutoFit/>
          </a:bodyPr>
          <a:lstStyle/>
          <a:p>
            <a:pPr lvl="0" algn="just">
              <a:defRPr/>
            </a:pPr>
            <a:r>
              <a:rPr lang="ja-JP" altLang="en-US" sz="3200" dirty="0">
                <a:solidFill>
                  <a:srgbClr val="000000"/>
                </a:solidFill>
                <a:latin typeface="游ゴシック Medium" panose="020B0500000000000000" pitchFamily="50" charset="-128"/>
                <a:ea typeface="游ゴシック Medium" panose="020B0500000000000000" pitchFamily="50" charset="-128"/>
              </a:rPr>
              <a:t>太陽が見える方向から太陽の光が届いている訳ですから、</a:t>
            </a:r>
            <a:endParaRPr kumimoji="1" lang="en-US" altLang="ja-JP"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23" name="テキスト ボックス 22">
            <a:extLst>
              <a:ext uri="{FF2B5EF4-FFF2-40B4-BE49-F238E27FC236}">
                <a16:creationId xmlns:a16="http://schemas.microsoft.com/office/drawing/2014/main" id="{A3BAF909-3810-42DB-A9EF-88D0E841CEAB}"/>
              </a:ext>
            </a:extLst>
          </p:cNvPr>
          <p:cNvSpPr txBox="1"/>
          <p:nvPr/>
        </p:nvSpPr>
        <p:spPr>
          <a:xfrm>
            <a:off x="5795999" y="4662537"/>
            <a:ext cx="6096000" cy="1077218"/>
          </a:xfrm>
          <a:prstGeom prst="rect">
            <a:avLst/>
          </a:prstGeom>
          <a:noFill/>
        </p:spPr>
        <p:txBody>
          <a:bodyPr wrap="square">
            <a:spAutoFit/>
          </a:bodyPr>
          <a:lstStyle/>
          <a:p>
            <a:pPr lvl="0" algn="just">
              <a:defRPr/>
            </a:pPr>
            <a:r>
              <a:rPr lang="ja-JP" altLang="en-US" sz="3200" dirty="0">
                <a:solidFill>
                  <a:srgbClr val="000000"/>
                </a:solidFill>
                <a:latin typeface="游ゴシック Medium" panose="020B0500000000000000" pitchFamily="50" charset="-128"/>
                <a:ea typeface="游ゴシック Medium" panose="020B0500000000000000" pitchFamily="50" charset="-128"/>
              </a:rPr>
              <a:t>太陽からくる光は</a:t>
            </a:r>
            <a:r>
              <a:rPr lang="en-US" altLang="ja-JP" sz="3200" dirty="0">
                <a:solidFill>
                  <a:srgbClr val="000000"/>
                </a:solidFill>
                <a:latin typeface="游ゴシック Medium" panose="020B0500000000000000" pitchFamily="50" charset="-128"/>
                <a:ea typeface="游ゴシック Medium" panose="020B0500000000000000" pitchFamily="50" charset="-128"/>
              </a:rPr>
              <a:t>C</a:t>
            </a:r>
            <a:r>
              <a:rPr lang="ja-JP" altLang="en-US" sz="3200" dirty="0">
                <a:solidFill>
                  <a:srgbClr val="000000"/>
                </a:solidFill>
                <a:latin typeface="游ゴシック Medium" panose="020B0500000000000000" pitchFamily="50" charset="-128"/>
                <a:ea typeface="游ゴシック Medium" panose="020B0500000000000000" pitchFamily="50" charset="-128"/>
              </a:rPr>
              <a:t>と</a:t>
            </a:r>
            <a:r>
              <a:rPr lang="en-US" altLang="ja-JP" sz="3200" dirty="0">
                <a:solidFill>
                  <a:srgbClr val="000000"/>
                </a:solidFill>
                <a:latin typeface="游ゴシック Medium" panose="020B0500000000000000" pitchFamily="50" charset="-128"/>
                <a:ea typeface="游ゴシック Medium" panose="020B0500000000000000" pitchFamily="50" charset="-128"/>
              </a:rPr>
              <a:t>D</a:t>
            </a:r>
            <a:r>
              <a:rPr lang="ja-JP" altLang="en-US" sz="3200" dirty="0">
                <a:solidFill>
                  <a:srgbClr val="000000"/>
                </a:solidFill>
                <a:latin typeface="游ゴシック Medium" panose="020B0500000000000000" pitchFamily="50" charset="-128"/>
                <a:ea typeface="游ゴシック Medium" panose="020B0500000000000000" pitchFamily="50" charset="-128"/>
              </a:rPr>
              <a:t>も平行と言えます。</a:t>
            </a:r>
            <a:endParaRPr kumimoji="1" lang="en-US" altLang="ja-JP" sz="3200" b="0" i="0" u="none" strike="noStrike" kern="1200" cap="none" spc="0" normalizeH="0" baseline="0" noProof="0" dirty="0">
              <a:ln>
                <a:noFill/>
              </a:ln>
              <a:solidFill>
                <a:srgbClr val="000000"/>
              </a:solidFill>
              <a:effectLst/>
              <a:uLnTx/>
              <a:uFillTx/>
              <a:latin typeface="游ゴシック Medium" panose="020B0500000000000000" pitchFamily="50" charset="-128"/>
              <a:ea typeface="游ゴシック Medium" panose="020B0500000000000000" pitchFamily="50" charset="-128"/>
              <a:cs typeface="+mn-cs"/>
            </a:endParaRPr>
          </a:p>
        </p:txBody>
      </p:sp>
      <p:pic>
        <p:nvPicPr>
          <p:cNvPr id="2" name="図 1">
            <a:extLst>
              <a:ext uri="{FF2B5EF4-FFF2-40B4-BE49-F238E27FC236}">
                <a16:creationId xmlns:a16="http://schemas.microsoft.com/office/drawing/2014/main" id="{24E74778-80B7-40F1-A94F-7395440920B0}"/>
              </a:ext>
            </a:extLst>
          </p:cNvPr>
          <p:cNvPicPr>
            <a:picLocks noChangeAspect="1"/>
          </p:cNvPicPr>
          <p:nvPr/>
        </p:nvPicPr>
        <p:blipFill>
          <a:blip r:embed="rId4"/>
          <a:stretch>
            <a:fillRect/>
          </a:stretch>
        </p:blipFill>
        <p:spPr>
          <a:xfrm>
            <a:off x="3229811" y="2291361"/>
            <a:ext cx="2249619" cy="341406"/>
          </a:xfrm>
          <a:prstGeom prst="rect">
            <a:avLst/>
          </a:prstGeom>
        </p:spPr>
      </p:pic>
      <p:pic>
        <p:nvPicPr>
          <p:cNvPr id="4" name="図 3">
            <a:extLst>
              <a:ext uri="{FF2B5EF4-FFF2-40B4-BE49-F238E27FC236}">
                <a16:creationId xmlns:a16="http://schemas.microsoft.com/office/drawing/2014/main" id="{ED516A6B-7210-446F-AEE6-BB26789288DE}"/>
              </a:ext>
            </a:extLst>
          </p:cNvPr>
          <p:cNvPicPr>
            <a:picLocks noChangeAspect="1"/>
          </p:cNvPicPr>
          <p:nvPr/>
        </p:nvPicPr>
        <p:blipFill>
          <a:blip r:embed="rId4"/>
          <a:stretch>
            <a:fillRect/>
          </a:stretch>
        </p:blipFill>
        <p:spPr>
          <a:xfrm>
            <a:off x="3196432" y="5136006"/>
            <a:ext cx="2249619" cy="341406"/>
          </a:xfrm>
          <a:prstGeom prst="rect">
            <a:avLst/>
          </a:prstGeom>
        </p:spPr>
      </p:pic>
      <p:sp>
        <p:nvSpPr>
          <p:cNvPr id="24" name="テキスト ボックス 23">
            <a:extLst>
              <a:ext uri="{FF2B5EF4-FFF2-40B4-BE49-F238E27FC236}">
                <a16:creationId xmlns:a16="http://schemas.microsoft.com/office/drawing/2014/main" id="{7A32336C-5D5B-40FC-8115-EECC6BE69231}"/>
              </a:ext>
            </a:extLst>
          </p:cNvPr>
          <p:cNvSpPr txBox="1"/>
          <p:nvPr/>
        </p:nvSpPr>
        <p:spPr>
          <a:xfrm>
            <a:off x="953349" y="1550749"/>
            <a:ext cx="4768156" cy="584775"/>
          </a:xfrm>
          <a:prstGeom prst="rect">
            <a:avLst/>
          </a:prstGeom>
          <a:noFill/>
        </p:spPr>
        <p:txBody>
          <a:bodyPr wrap="square">
            <a:spAutoFit/>
          </a:bodyPr>
          <a:lstStyle/>
          <a:p>
            <a:r>
              <a:rPr kumimoji="1" lang="ja-JP" altLang="en-US" sz="3200" b="0" i="0" u="none" strike="noStrike" kern="1200" cap="none" spc="0" normalizeH="0" baseline="0" noProof="0" dirty="0">
                <a:ln>
                  <a:noFill/>
                </a:ln>
                <a:solidFill>
                  <a:schemeClr val="accent1"/>
                </a:solidFill>
                <a:effectLst/>
                <a:uLnTx/>
                <a:uFillTx/>
                <a:latin typeface="游ゴシック Medium" panose="020B0500000000000000" pitchFamily="50" charset="-128"/>
                <a:ea typeface="游ゴシック Medium" panose="020B0500000000000000" pitchFamily="50" charset="-128"/>
                <a:cs typeface="+mn-cs"/>
              </a:rPr>
              <a:t>太陽からくる光の向き</a:t>
            </a:r>
            <a:r>
              <a:rPr kumimoji="1" lang="en-US" altLang="ja-JP" sz="3200" b="0" i="0" u="none" strike="noStrike" kern="1200" cap="none" spc="0" normalizeH="0" baseline="0" noProof="0" dirty="0">
                <a:ln>
                  <a:noFill/>
                </a:ln>
                <a:solidFill>
                  <a:schemeClr val="accent1"/>
                </a:solidFill>
                <a:effectLst/>
                <a:uLnTx/>
                <a:uFillTx/>
                <a:latin typeface="游ゴシック Medium" panose="020B0500000000000000" pitchFamily="50" charset="-128"/>
                <a:ea typeface="游ゴシック Medium" panose="020B0500000000000000" pitchFamily="50" charset="-128"/>
                <a:cs typeface="+mn-cs"/>
              </a:rPr>
              <a:t>C</a:t>
            </a:r>
          </a:p>
        </p:txBody>
      </p:sp>
      <p:sp>
        <p:nvSpPr>
          <p:cNvPr id="27" name="テキスト ボックス 26">
            <a:extLst>
              <a:ext uri="{FF2B5EF4-FFF2-40B4-BE49-F238E27FC236}">
                <a16:creationId xmlns:a16="http://schemas.microsoft.com/office/drawing/2014/main" id="{9F9F18DB-717F-4476-AA2F-2EA7D7C354BE}"/>
              </a:ext>
            </a:extLst>
          </p:cNvPr>
          <p:cNvSpPr txBox="1"/>
          <p:nvPr/>
        </p:nvSpPr>
        <p:spPr>
          <a:xfrm>
            <a:off x="677895" y="5526850"/>
            <a:ext cx="4768156" cy="584775"/>
          </a:xfrm>
          <a:prstGeom prst="rect">
            <a:avLst/>
          </a:prstGeom>
          <a:noFill/>
        </p:spPr>
        <p:txBody>
          <a:bodyPr wrap="square">
            <a:spAutoFit/>
          </a:bodyPr>
          <a:lstStyle/>
          <a:p>
            <a:r>
              <a:rPr kumimoji="1" lang="ja-JP" altLang="en-US" sz="3200" b="0" i="0" u="none" strike="noStrike" kern="1200" cap="none" spc="0" normalizeH="0" baseline="0" noProof="0" dirty="0">
                <a:ln>
                  <a:noFill/>
                </a:ln>
                <a:solidFill>
                  <a:schemeClr val="accent1"/>
                </a:solidFill>
                <a:effectLst/>
                <a:uLnTx/>
                <a:uFillTx/>
                <a:latin typeface="游ゴシック Medium" panose="020B0500000000000000" pitchFamily="50" charset="-128"/>
                <a:ea typeface="游ゴシック Medium" panose="020B0500000000000000" pitchFamily="50" charset="-128"/>
                <a:cs typeface="+mn-cs"/>
              </a:rPr>
              <a:t>太陽からくる光の向き</a:t>
            </a:r>
            <a:r>
              <a:rPr kumimoji="1" lang="en-US" altLang="ja-JP" sz="3200" b="0" i="0" u="none" strike="noStrike" kern="1200" cap="none" spc="0" normalizeH="0" baseline="0" noProof="0" dirty="0">
                <a:ln>
                  <a:noFill/>
                </a:ln>
                <a:solidFill>
                  <a:schemeClr val="accent1"/>
                </a:solidFill>
                <a:effectLst/>
                <a:uLnTx/>
                <a:uFillTx/>
                <a:latin typeface="游ゴシック Medium" panose="020B0500000000000000" pitchFamily="50" charset="-128"/>
                <a:ea typeface="游ゴシック Medium" panose="020B0500000000000000" pitchFamily="50" charset="-128"/>
                <a:cs typeface="+mn-cs"/>
              </a:rPr>
              <a:t>D</a:t>
            </a:r>
          </a:p>
        </p:txBody>
      </p:sp>
    </p:spTree>
    <p:extLst>
      <p:ext uri="{BB962C8B-B14F-4D97-AF65-F5344CB8AC3E}">
        <p14:creationId xmlns:p14="http://schemas.microsoft.com/office/powerpoint/2010/main" val="200133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1" grpId="0"/>
      <p:bldP spid="23" grpId="0"/>
      <p:bldP spid="24" grpId="0"/>
      <p:bldP spid="2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E714606-6164-4C67-BDF8-990D550D6149}"/>
              </a:ext>
            </a:extLst>
          </p:cNvPr>
          <p:cNvSpPr txBox="1"/>
          <p:nvPr/>
        </p:nvSpPr>
        <p:spPr>
          <a:xfrm>
            <a:off x="563560" y="339725"/>
            <a:ext cx="10716900" cy="2062103"/>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③ 太陽からくる光は平行である</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太陽からくる光が平行であることは、次のことから実感することができます。</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7382837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B544F142-3A9D-4CA5-ABFE-5D959CE93CC4}"/>
              </a:ext>
            </a:extLst>
          </p:cNvPr>
          <p:cNvSpPr txBox="1"/>
          <p:nvPr/>
        </p:nvSpPr>
        <p:spPr>
          <a:xfrm>
            <a:off x="563560" y="339725"/>
            <a:ext cx="10716900" cy="3539430"/>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③ 太陽からくる光は平行である</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太陽を指さしたまま</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10m</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歩きます。スタートしたときと</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10m</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歩き終わったときでは、指さす方向は同じです。その向きは平行です。つまり、太陽が見える方向から太陽の光が届いている訳ですから、太陽からくる光は平行と言えます。</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
        <p:nvSpPr>
          <p:cNvPr id="7" name="テキスト ボックス 6">
            <a:extLst>
              <a:ext uri="{FF2B5EF4-FFF2-40B4-BE49-F238E27FC236}">
                <a16:creationId xmlns:a16="http://schemas.microsoft.com/office/drawing/2014/main" id="{0F656844-6F63-432B-A937-4228C0D49133}"/>
              </a:ext>
            </a:extLst>
          </p:cNvPr>
          <p:cNvSpPr txBox="1"/>
          <p:nvPr/>
        </p:nvSpPr>
        <p:spPr>
          <a:xfrm>
            <a:off x="737550" y="3955520"/>
            <a:ext cx="10716900" cy="2062103"/>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「月を見ながら歩いて行くと、月がついてくるといった経験はありませんか」と子どもに問いかけるのもいいです。月や太陽に限らず、遠くの物体は自分が少しくらい移動しても同じ向きに見えます。</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9410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B544F142-3A9D-4CA5-ABFE-5D959CE93CC4}"/>
              </a:ext>
            </a:extLst>
          </p:cNvPr>
          <p:cNvSpPr txBox="1"/>
          <p:nvPr/>
        </p:nvSpPr>
        <p:spPr>
          <a:xfrm>
            <a:off x="899475" y="1606550"/>
            <a:ext cx="10716900" cy="584775"/>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動画　「遠くの山と近くの景色」　</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hlinkClick r:id="rId2" action="ppaction://hlinkfile"/>
              </a:rPr>
              <a:t>視聴</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745681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B544F142-3A9D-4CA5-ABFE-5D959CE93CC4}"/>
              </a:ext>
            </a:extLst>
          </p:cNvPr>
          <p:cNvSpPr txBox="1"/>
          <p:nvPr/>
        </p:nvSpPr>
        <p:spPr>
          <a:xfrm>
            <a:off x="899475" y="1606550"/>
            <a:ext cx="10716900" cy="584775"/>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動画　「遠くの山と近くの景色」</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
        <p:nvSpPr>
          <p:cNvPr id="5" name="テキスト ボックス 4">
            <a:extLst>
              <a:ext uri="{FF2B5EF4-FFF2-40B4-BE49-F238E27FC236}">
                <a16:creationId xmlns:a16="http://schemas.microsoft.com/office/drawing/2014/main" id="{23725B09-4F92-4994-951D-DB9FB0A42F09}"/>
              </a:ext>
            </a:extLst>
          </p:cNvPr>
          <p:cNvSpPr txBox="1"/>
          <p:nvPr/>
        </p:nvSpPr>
        <p:spPr>
          <a:xfrm>
            <a:off x="9729150" y="447675"/>
            <a:ext cx="2148525" cy="369332"/>
          </a:xfrm>
          <a:prstGeom prst="rect">
            <a:avLst/>
          </a:prstGeom>
          <a:noFill/>
        </p:spPr>
        <p:txBody>
          <a:bodyPr wrap="square">
            <a:spAutoFit/>
          </a:bodyPr>
          <a:lstStyle/>
          <a:p>
            <a:pPr algn="just"/>
            <a:r>
              <a:rPr lang="ja-JP" altLang="en-US" b="0" i="0" u="none" strike="noStrike" baseline="0" dirty="0">
                <a:solidFill>
                  <a:srgbClr val="000000"/>
                </a:solidFill>
                <a:latin typeface="游ゴシック Medium" panose="020B0500000000000000" pitchFamily="50" charset="-128"/>
                <a:ea typeface="游ゴシック Medium" panose="020B0500000000000000" pitchFamily="50" charset="-128"/>
              </a:rPr>
              <a:t>遠くの山：竜ヶ岳</a:t>
            </a:r>
            <a:endParaRPr lang="en-US" altLang="ja-JP"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
        <p:nvSpPr>
          <p:cNvPr id="7" name="テキスト ボックス 6">
            <a:extLst>
              <a:ext uri="{FF2B5EF4-FFF2-40B4-BE49-F238E27FC236}">
                <a16:creationId xmlns:a16="http://schemas.microsoft.com/office/drawing/2014/main" id="{7D60210B-F059-47A2-B7E2-D0E4B1B7871B}"/>
              </a:ext>
            </a:extLst>
          </p:cNvPr>
          <p:cNvSpPr txBox="1"/>
          <p:nvPr/>
        </p:nvSpPr>
        <p:spPr>
          <a:xfrm>
            <a:off x="1256025" y="2980868"/>
            <a:ext cx="10716900" cy="1077218"/>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画面中央に映っている山までの距離は、</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17</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＝「太陽までの距離」の約</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1000</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万分の</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
        <p:nvSpPr>
          <p:cNvPr id="8" name="テキスト ボックス 7">
            <a:extLst>
              <a:ext uri="{FF2B5EF4-FFF2-40B4-BE49-F238E27FC236}">
                <a16:creationId xmlns:a16="http://schemas.microsoft.com/office/drawing/2014/main" id="{814EC5C7-41CA-4671-81EC-ACE0575A1052}"/>
              </a:ext>
            </a:extLst>
          </p:cNvPr>
          <p:cNvSpPr txBox="1"/>
          <p:nvPr/>
        </p:nvSpPr>
        <p:spPr>
          <a:xfrm>
            <a:off x="1256025" y="4355186"/>
            <a:ext cx="10716900" cy="584775"/>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「月の公転軌道の直径」の</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1000</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万分の</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76</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ｍ</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
        <p:nvSpPr>
          <p:cNvPr id="10" name="テキスト ボックス 9">
            <a:extLst>
              <a:ext uri="{FF2B5EF4-FFF2-40B4-BE49-F238E27FC236}">
                <a16:creationId xmlns:a16="http://schemas.microsoft.com/office/drawing/2014/main" id="{19F81E15-B6DC-452A-954C-DE1C240A7E90}"/>
              </a:ext>
            </a:extLst>
          </p:cNvPr>
          <p:cNvSpPr txBox="1"/>
          <p:nvPr/>
        </p:nvSpPr>
        <p:spPr>
          <a:xfrm>
            <a:off x="1256025" y="5333107"/>
            <a:ext cx="10716900" cy="1077218"/>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車が移動した距離は、</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160</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ｍ</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＝車の移動距離は動画の半分で</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1000</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万分の</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となる</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64827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1A30C8A-FF90-48B0-AB29-03791AC31589}"/>
              </a:ext>
            </a:extLst>
          </p:cNvPr>
          <p:cNvSpPr txBox="1"/>
          <p:nvPr/>
        </p:nvSpPr>
        <p:spPr>
          <a:xfrm>
            <a:off x="1080000" y="720000"/>
            <a:ext cx="10080000" cy="584775"/>
          </a:xfrm>
          <a:prstGeom prst="rect">
            <a:avLst/>
          </a:prstGeom>
          <a:noFill/>
        </p:spPr>
        <p:txBody>
          <a:bodyPr wrap="square">
            <a:spAutoFit/>
          </a:bodyPr>
          <a:lstStyle/>
          <a:p>
            <a:pPr algn="just"/>
            <a:r>
              <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rPr>
              <a:t>① 月の観察は、いつ、どのようにさせるか。</a:t>
            </a:r>
          </a:p>
        </p:txBody>
      </p:sp>
      <p:sp>
        <p:nvSpPr>
          <p:cNvPr id="4" name="テキスト ボックス 3">
            <a:extLst>
              <a:ext uri="{FF2B5EF4-FFF2-40B4-BE49-F238E27FC236}">
                <a16:creationId xmlns:a16="http://schemas.microsoft.com/office/drawing/2014/main" id="{7D1CCE76-9821-4EFB-8FA9-784139CD8686}"/>
              </a:ext>
            </a:extLst>
          </p:cNvPr>
          <p:cNvSpPr txBox="1"/>
          <p:nvPr/>
        </p:nvSpPr>
        <p:spPr>
          <a:xfrm>
            <a:off x="1080000" y="720000"/>
            <a:ext cx="10080000" cy="4524315"/>
          </a:xfrm>
          <a:prstGeom prst="rect">
            <a:avLst/>
          </a:prstGeom>
          <a:noFill/>
        </p:spPr>
        <p:txBody>
          <a:bodyPr wrap="square">
            <a:spAutoFit/>
          </a:bodyPr>
          <a:lstStyle/>
          <a:p>
            <a:pPr algn="just"/>
            <a:endPar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endParaRPr lang="en-US" altLang="ja-JP" sz="3200" b="1"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rPr>
              <a:t>　観察しやすい時間帯であること、</a:t>
            </a:r>
            <a:endParaRPr lang="en-US" altLang="ja-JP" sz="3200" b="1"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rPr>
              <a:t>　見つけやすいこと、</a:t>
            </a:r>
            <a:endParaRPr lang="en-US" altLang="ja-JP" sz="3200" b="1"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rPr>
              <a:t>　形の変化が分かりやすいこと、</a:t>
            </a:r>
            <a:endParaRPr lang="en-US" altLang="ja-JP" sz="3200" b="1"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rPr>
              <a:t>　景色との対比がしやすいことから、</a:t>
            </a:r>
            <a:endParaRPr lang="en-US" altLang="ja-JP" sz="3200" b="1"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endParaRPr lang="en-US" altLang="ja-JP" sz="3200" b="1"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rPr>
              <a:t>　　夕方、西の空に見える三日月から数日間とする。</a:t>
            </a:r>
          </a:p>
          <a:p>
            <a:pPr algn="just"/>
            <a:endPar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46341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 calcmode="lin" valueType="num">
                                      <p:cBhvr additive="base">
                                        <p:cTn id="2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E714606-6164-4C67-BDF8-990D550D6149}"/>
              </a:ext>
            </a:extLst>
          </p:cNvPr>
          <p:cNvSpPr txBox="1"/>
          <p:nvPr/>
        </p:nvSpPr>
        <p:spPr>
          <a:xfrm>
            <a:off x="395118" y="307862"/>
            <a:ext cx="10716900" cy="584775"/>
          </a:xfrm>
          <a:prstGeom prst="rect">
            <a:avLst/>
          </a:prstGeom>
          <a:noFill/>
        </p:spPr>
        <p:txBody>
          <a:bodyPr wrap="square">
            <a:spAutoFit/>
          </a:bodyPr>
          <a:lstStyle/>
          <a:p>
            <a:pPr algn="just"/>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(5)</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月の満ち欠けの実験</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pic>
        <p:nvPicPr>
          <p:cNvPr id="4" name="図 3">
            <a:extLst>
              <a:ext uri="{FF2B5EF4-FFF2-40B4-BE49-F238E27FC236}">
                <a16:creationId xmlns:a16="http://schemas.microsoft.com/office/drawing/2014/main" id="{EF475590-B8FB-17A4-0D38-E6F64EC95B20}"/>
              </a:ext>
            </a:extLst>
          </p:cNvPr>
          <p:cNvPicPr>
            <a:picLocks noChangeAspect="1"/>
          </p:cNvPicPr>
          <p:nvPr/>
        </p:nvPicPr>
        <p:blipFill>
          <a:blip r:embed="rId2"/>
          <a:stretch>
            <a:fillRect/>
          </a:stretch>
        </p:blipFill>
        <p:spPr>
          <a:xfrm>
            <a:off x="8447308" y="2272868"/>
            <a:ext cx="3310415" cy="3414056"/>
          </a:xfrm>
          <a:prstGeom prst="rect">
            <a:avLst/>
          </a:prstGeom>
        </p:spPr>
      </p:pic>
      <p:sp>
        <p:nvSpPr>
          <p:cNvPr id="6" name="テキスト ボックス 5">
            <a:extLst>
              <a:ext uri="{FF2B5EF4-FFF2-40B4-BE49-F238E27FC236}">
                <a16:creationId xmlns:a16="http://schemas.microsoft.com/office/drawing/2014/main" id="{4840BF21-4AB0-8EBE-6576-3EC678203398}"/>
              </a:ext>
            </a:extLst>
          </p:cNvPr>
          <p:cNvSpPr txBox="1"/>
          <p:nvPr/>
        </p:nvSpPr>
        <p:spPr>
          <a:xfrm>
            <a:off x="395118" y="1045702"/>
            <a:ext cx="10716900" cy="1077218"/>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① 太陽は自ら光を放って光り輝いている。</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a:t>
            </a:r>
            <a:r>
              <a:rPr lang="ja-JP" altLang="en-US" sz="3200" b="0" i="0" u="none" strike="noStrike" dirty="0">
                <a:solidFill>
                  <a:srgbClr val="000000"/>
                </a:solidFill>
                <a:latin typeface="游ゴシック Medium" panose="020B0500000000000000" pitchFamily="50" charset="-128"/>
                <a:ea typeface="游ゴシック Medium" panose="020B0500000000000000" pitchFamily="50" charset="-128"/>
              </a:rPr>
              <a:t>  </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月は太陽の光を反射して光り輝いている。</a:t>
            </a:r>
          </a:p>
        </p:txBody>
      </p:sp>
      <p:sp>
        <p:nvSpPr>
          <p:cNvPr id="8" name="テキスト ボックス 7">
            <a:extLst>
              <a:ext uri="{FF2B5EF4-FFF2-40B4-BE49-F238E27FC236}">
                <a16:creationId xmlns:a16="http://schemas.microsoft.com/office/drawing/2014/main" id="{AE859A31-2F32-673A-547F-8E2C3EA7AD7F}"/>
              </a:ext>
            </a:extLst>
          </p:cNvPr>
          <p:cNvSpPr txBox="1"/>
          <p:nvPr/>
        </p:nvSpPr>
        <p:spPr>
          <a:xfrm>
            <a:off x="265835" y="2272868"/>
            <a:ext cx="10716900" cy="3539430"/>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② 月は地球の周りを回っている。</a:t>
            </a:r>
          </a:p>
          <a:p>
            <a:pPr algn="just"/>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a:t>
            </a:r>
            <a:r>
              <a:rPr lang="ja-JP" altLang="en-US" sz="3200" b="0" i="0" strike="noStrike" baseline="0" dirty="0">
                <a:solidFill>
                  <a:srgbClr val="000000"/>
                </a:solidFill>
                <a:latin typeface="游ゴシック Medium" panose="020B0500000000000000" pitchFamily="50" charset="-128"/>
                <a:ea typeface="游ゴシック Medium" panose="020B0500000000000000" pitchFamily="50" charset="-128"/>
              </a:rPr>
              <a:t>③ 太陽からくる光は平行である。</a:t>
            </a:r>
            <a:endParaRPr lang="en-US" altLang="ja-JP" sz="3200" b="0" i="0"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strike="noStrike" baseline="0" dirty="0">
                <a:solidFill>
                  <a:srgbClr val="000000"/>
                </a:solidFill>
                <a:latin typeface="游ゴシック Medium" panose="020B0500000000000000" pitchFamily="50" charset="-128"/>
                <a:ea typeface="游ゴシック Medium" panose="020B0500000000000000" pitchFamily="50" charset="-128"/>
              </a:rPr>
              <a:t>　以上を踏まえた上で実験を行います。</a:t>
            </a:r>
            <a:endParaRPr lang="en-US" altLang="ja-JP" sz="3200" b="0" i="0"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endParaRPr lang="en-US" altLang="ja-JP" sz="3200" b="0" i="0"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strike="noStrike" baseline="0" dirty="0">
                <a:solidFill>
                  <a:srgbClr val="000000"/>
                </a:solidFill>
                <a:latin typeface="游ゴシック Medium" panose="020B0500000000000000" pitchFamily="50" charset="-128"/>
                <a:ea typeface="游ゴシック Medium" panose="020B0500000000000000" pitchFamily="50" charset="-128"/>
              </a:rPr>
              <a:t>　実験は個人で行います。</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9" name="テキスト ボックス 8">
            <a:extLst>
              <a:ext uri="{FF2B5EF4-FFF2-40B4-BE49-F238E27FC236}">
                <a16:creationId xmlns:a16="http://schemas.microsoft.com/office/drawing/2014/main" id="{2FD541C4-D9B4-E9F3-660B-F4FAF55BED41}"/>
              </a:ext>
            </a:extLst>
          </p:cNvPr>
          <p:cNvSpPr txBox="1"/>
          <p:nvPr/>
        </p:nvSpPr>
        <p:spPr>
          <a:xfrm>
            <a:off x="8306842" y="5836872"/>
            <a:ext cx="3591345" cy="584775"/>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月の見え方の確認</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00039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39D27D0-14DD-44E1-A85F-9B909EEF01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9897" y="168167"/>
            <a:ext cx="7312834" cy="6689833"/>
          </a:xfrm>
          <a:prstGeom prst="rect">
            <a:avLst/>
          </a:prstGeom>
        </p:spPr>
      </p:pic>
      <p:sp>
        <p:nvSpPr>
          <p:cNvPr id="5" name="テキスト ボックス 4">
            <a:extLst>
              <a:ext uri="{FF2B5EF4-FFF2-40B4-BE49-F238E27FC236}">
                <a16:creationId xmlns:a16="http://schemas.microsoft.com/office/drawing/2014/main" id="{0AFCB2E3-4B16-4AD5-9551-2F1D69FA04A4}"/>
              </a:ext>
            </a:extLst>
          </p:cNvPr>
          <p:cNvSpPr txBox="1"/>
          <p:nvPr/>
        </p:nvSpPr>
        <p:spPr>
          <a:xfrm>
            <a:off x="567559" y="1617230"/>
            <a:ext cx="4109544" cy="1077218"/>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実験ワークシート</a:t>
            </a: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A</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３用紙）</a:t>
            </a:r>
          </a:p>
        </p:txBody>
      </p:sp>
      <p:sp>
        <p:nvSpPr>
          <p:cNvPr id="8" name="テキスト ボックス 7">
            <a:extLst>
              <a:ext uri="{FF2B5EF4-FFF2-40B4-BE49-F238E27FC236}">
                <a16:creationId xmlns:a16="http://schemas.microsoft.com/office/drawing/2014/main" id="{8BE1BC7A-1552-4726-8204-F5F47DF0C64F}"/>
              </a:ext>
            </a:extLst>
          </p:cNvPr>
          <p:cNvSpPr txBox="1"/>
          <p:nvPr/>
        </p:nvSpPr>
        <p:spPr>
          <a:xfrm>
            <a:off x="567559" y="2893199"/>
            <a:ext cx="4109544" cy="3539430"/>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月の模型</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直径</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5㎝</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の発泡スチロール球の半分を黒色で、もう半分を黄色に塗り、ペットボトルキャップに接着する。</a:t>
            </a:r>
          </a:p>
        </p:txBody>
      </p:sp>
      <p:sp>
        <p:nvSpPr>
          <p:cNvPr id="9" name="テキスト ボックス 8">
            <a:extLst>
              <a:ext uri="{FF2B5EF4-FFF2-40B4-BE49-F238E27FC236}">
                <a16:creationId xmlns:a16="http://schemas.microsoft.com/office/drawing/2014/main" id="{36B4C409-3170-4742-8245-14FEF7031B72}"/>
              </a:ext>
            </a:extLst>
          </p:cNvPr>
          <p:cNvSpPr txBox="1"/>
          <p:nvPr/>
        </p:nvSpPr>
        <p:spPr>
          <a:xfrm>
            <a:off x="383628" y="744375"/>
            <a:ext cx="2291255" cy="584775"/>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準備物</a:t>
            </a:r>
          </a:p>
        </p:txBody>
      </p:sp>
      <p:pic>
        <p:nvPicPr>
          <p:cNvPr id="11" name="図 10">
            <a:extLst>
              <a:ext uri="{FF2B5EF4-FFF2-40B4-BE49-F238E27FC236}">
                <a16:creationId xmlns:a16="http://schemas.microsoft.com/office/drawing/2014/main" id="{A14FA54A-754D-4A55-8AA4-BD52DB7EA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2050" y="3016329"/>
            <a:ext cx="3314700" cy="3416300"/>
          </a:xfrm>
          <a:prstGeom prst="rect">
            <a:avLst/>
          </a:prstGeom>
        </p:spPr>
      </p:pic>
    </p:spTree>
    <p:extLst>
      <p:ext uri="{BB962C8B-B14F-4D97-AF65-F5344CB8AC3E}">
        <p14:creationId xmlns:p14="http://schemas.microsoft.com/office/powerpoint/2010/main" val="321085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39D27D0-14DD-44E1-A85F-9B909EEF01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000" y="180000"/>
            <a:ext cx="7312834" cy="6689833"/>
          </a:xfrm>
          <a:prstGeom prst="rect">
            <a:avLst/>
          </a:prstGeom>
        </p:spPr>
      </p:pic>
      <p:sp>
        <p:nvSpPr>
          <p:cNvPr id="9" name="テキスト ボックス 8">
            <a:extLst>
              <a:ext uri="{FF2B5EF4-FFF2-40B4-BE49-F238E27FC236}">
                <a16:creationId xmlns:a16="http://schemas.microsoft.com/office/drawing/2014/main" id="{36B4C409-3170-4742-8245-14FEF7031B72}"/>
              </a:ext>
            </a:extLst>
          </p:cNvPr>
          <p:cNvSpPr txBox="1"/>
          <p:nvPr/>
        </p:nvSpPr>
        <p:spPr>
          <a:xfrm>
            <a:off x="383628" y="744375"/>
            <a:ext cx="2291255" cy="584775"/>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実験方法</a:t>
            </a:r>
          </a:p>
        </p:txBody>
      </p:sp>
      <p:sp>
        <p:nvSpPr>
          <p:cNvPr id="12" name="テキスト ボックス 11">
            <a:extLst>
              <a:ext uri="{FF2B5EF4-FFF2-40B4-BE49-F238E27FC236}">
                <a16:creationId xmlns:a16="http://schemas.microsoft.com/office/drawing/2014/main" id="{0E02F10F-1D6B-4A47-A7E2-6485F848C5DA}"/>
              </a:ext>
            </a:extLst>
          </p:cNvPr>
          <p:cNvSpPr txBox="1"/>
          <p:nvPr/>
        </p:nvSpPr>
        <p:spPr>
          <a:xfrm>
            <a:off x="484980" y="1671935"/>
            <a:ext cx="4184991" cy="1569660"/>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１</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a:t>
            </a: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月が「イ」に来たとき、</a:t>
            </a:r>
          </a:p>
        </p:txBody>
      </p:sp>
      <p:pic>
        <p:nvPicPr>
          <p:cNvPr id="7" name="図 6">
            <a:extLst>
              <a:ext uri="{FF2B5EF4-FFF2-40B4-BE49-F238E27FC236}">
                <a16:creationId xmlns:a16="http://schemas.microsoft.com/office/drawing/2014/main" id="{FC51F48B-DD01-47BF-BEED-F9FABD7E85E1}"/>
              </a:ext>
            </a:extLst>
          </p:cNvPr>
          <p:cNvPicPr>
            <a:picLocks noChangeAspect="1"/>
          </p:cNvPicPr>
          <p:nvPr/>
        </p:nvPicPr>
        <p:blipFill>
          <a:blip r:embed="rId3"/>
          <a:stretch>
            <a:fillRect/>
          </a:stretch>
        </p:blipFill>
        <p:spPr>
          <a:xfrm>
            <a:off x="8667246" y="560665"/>
            <a:ext cx="3457977" cy="1536970"/>
          </a:xfrm>
          <a:prstGeom prst="rect">
            <a:avLst/>
          </a:prstGeom>
        </p:spPr>
      </p:pic>
      <p:sp>
        <p:nvSpPr>
          <p:cNvPr id="3" name="四角形: 角を丸くする 2">
            <a:extLst>
              <a:ext uri="{FF2B5EF4-FFF2-40B4-BE49-F238E27FC236}">
                <a16:creationId xmlns:a16="http://schemas.microsoft.com/office/drawing/2014/main" id="{CFD4E036-AD15-4CB2-9F91-578F7DEDD15D}"/>
              </a:ext>
            </a:extLst>
          </p:cNvPr>
          <p:cNvSpPr/>
          <p:nvPr/>
        </p:nvSpPr>
        <p:spPr>
          <a:xfrm>
            <a:off x="8782522" y="677509"/>
            <a:ext cx="3227426" cy="1303282"/>
          </a:xfrm>
          <a:prstGeom prst="round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EAEF14F2-196F-417E-B6B7-1A413D0C82DD}"/>
              </a:ext>
            </a:extLst>
          </p:cNvPr>
          <p:cNvSpPr txBox="1"/>
          <p:nvPr/>
        </p:nvSpPr>
        <p:spPr>
          <a:xfrm>
            <a:off x="622738" y="4539734"/>
            <a:ext cx="6143296" cy="369332"/>
          </a:xfrm>
          <a:prstGeom prst="rect">
            <a:avLst/>
          </a:prstGeom>
          <a:noFill/>
        </p:spPr>
        <p:txBody>
          <a:bodyPr wrap="square">
            <a:spAutoFit/>
          </a:bodyPr>
          <a:lstStyle/>
          <a:p>
            <a:endParaRPr lang="ja-JP" altLang="en-US" dirty="0"/>
          </a:p>
        </p:txBody>
      </p:sp>
      <p:sp>
        <p:nvSpPr>
          <p:cNvPr id="16" name="テキスト ボックス 15">
            <a:extLst>
              <a:ext uri="{FF2B5EF4-FFF2-40B4-BE49-F238E27FC236}">
                <a16:creationId xmlns:a16="http://schemas.microsoft.com/office/drawing/2014/main" id="{F24EA4D0-7A51-4494-AC38-DF0F6B1C3E22}"/>
              </a:ext>
            </a:extLst>
          </p:cNvPr>
          <p:cNvSpPr txBox="1"/>
          <p:nvPr/>
        </p:nvSpPr>
        <p:spPr>
          <a:xfrm>
            <a:off x="484980" y="3524916"/>
            <a:ext cx="4184991" cy="3046988"/>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「イ」の月に、太陽の光が当たっているところには色ペンで、陰のところには鉛筆（黒）で塗る。</a:t>
            </a:r>
          </a:p>
          <a:p>
            <a:pPr algn="just"/>
            <a:endPar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83010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36B4C409-3170-4742-8245-14FEF7031B72}"/>
              </a:ext>
            </a:extLst>
          </p:cNvPr>
          <p:cNvSpPr txBox="1"/>
          <p:nvPr/>
        </p:nvSpPr>
        <p:spPr>
          <a:xfrm>
            <a:off x="383628" y="744375"/>
            <a:ext cx="2291255" cy="584775"/>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実験方法</a:t>
            </a:r>
          </a:p>
        </p:txBody>
      </p:sp>
      <p:sp>
        <p:nvSpPr>
          <p:cNvPr id="12" name="テキスト ボックス 11">
            <a:extLst>
              <a:ext uri="{FF2B5EF4-FFF2-40B4-BE49-F238E27FC236}">
                <a16:creationId xmlns:a16="http://schemas.microsoft.com/office/drawing/2014/main" id="{0E02F10F-1D6B-4A47-A7E2-6485F848C5DA}"/>
              </a:ext>
            </a:extLst>
          </p:cNvPr>
          <p:cNvSpPr txBox="1"/>
          <p:nvPr/>
        </p:nvSpPr>
        <p:spPr>
          <a:xfrm>
            <a:off x="484980" y="1671935"/>
            <a:ext cx="4184991" cy="1077218"/>
          </a:xfrm>
          <a:prstGeom prst="rect">
            <a:avLst/>
          </a:prstGeom>
          <a:noFill/>
        </p:spPr>
        <p:txBody>
          <a:bodyPr wrap="square">
            <a:spAutoFit/>
          </a:bodyPr>
          <a:lstStyle/>
          <a:p>
            <a:pPr algn="just"/>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1(2)</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ア～クまですべて塗る。</a:t>
            </a:r>
          </a:p>
        </p:txBody>
      </p:sp>
      <p:pic>
        <p:nvPicPr>
          <p:cNvPr id="5" name="図 4">
            <a:extLst>
              <a:ext uri="{FF2B5EF4-FFF2-40B4-BE49-F238E27FC236}">
                <a16:creationId xmlns:a16="http://schemas.microsoft.com/office/drawing/2014/main" id="{6DFF3212-21BF-4122-9B90-BD193BF5780E}"/>
              </a:ext>
            </a:extLst>
          </p:cNvPr>
          <p:cNvPicPr>
            <a:picLocks noChangeAspect="1"/>
          </p:cNvPicPr>
          <p:nvPr/>
        </p:nvPicPr>
        <p:blipFill>
          <a:blip r:embed="rId2"/>
          <a:stretch>
            <a:fillRect/>
          </a:stretch>
        </p:blipFill>
        <p:spPr>
          <a:xfrm>
            <a:off x="4968000" y="180000"/>
            <a:ext cx="7315200" cy="6686550"/>
          </a:xfrm>
          <a:prstGeom prst="rect">
            <a:avLst/>
          </a:prstGeom>
        </p:spPr>
      </p:pic>
    </p:spTree>
    <p:extLst>
      <p:ext uri="{BB962C8B-B14F-4D97-AF65-F5344CB8AC3E}">
        <p14:creationId xmlns:p14="http://schemas.microsoft.com/office/powerpoint/2010/main" val="146749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E714606-6164-4C67-BDF8-990D550D6149}"/>
              </a:ext>
            </a:extLst>
          </p:cNvPr>
          <p:cNvSpPr txBox="1"/>
          <p:nvPr/>
        </p:nvSpPr>
        <p:spPr>
          <a:xfrm>
            <a:off x="563560" y="339725"/>
            <a:ext cx="11628440" cy="584775"/>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２ </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１の色に合わせて、月の模型を「イ」の位置に置く。</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pic>
        <p:nvPicPr>
          <p:cNvPr id="6" name="図 5">
            <a:extLst>
              <a:ext uri="{FF2B5EF4-FFF2-40B4-BE49-F238E27FC236}">
                <a16:creationId xmlns:a16="http://schemas.microsoft.com/office/drawing/2014/main" id="{51E809C9-173C-420C-8C46-7C55941B8E97}"/>
              </a:ext>
            </a:extLst>
          </p:cNvPr>
          <p:cNvPicPr>
            <a:picLocks noChangeAspect="1"/>
          </p:cNvPicPr>
          <p:nvPr/>
        </p:nvPicPr>
        <p:blipFill>
          <a:blip r:embed="rId2"/>
          <a:stretch>
            <a:fillRect/>
          </a:stretch>
        </p:blipFill>
        <p:spPr>
          <a:xfrm>
            <a:off x="3139493" y="1510218"/>
            <a:ext cx="6061657" cy="4774765"/>
          </a:xfrm>
          <a:prstGeom prst="rect">
            <a:avLst/>
          </a:prstGeom>
        </p:spPr>
      </p:pic>
      <p:sp>
        <p:nvSpPr>
          <p:cNvPr id="20" name="フリーフォーム: 図形 19">
            <a:extLst>
              <a:ext uri="{FF2B5EF4-FFF2-40B4-BE49-F238E27FC236}">
                <a16:creationId xmlns:a16="http://schemas.microsoft.com/office/drawing/2014/main" id="{030923C1-38CF-4814-9522-76B39BAB05FE}"/>
              </a:ext>
            </a:extLst>
          </p:cNvPr>
          <p:cNvSpPr/>
          <p:nvPr/>
        </p:nvSpPr>
        <p:spPr>
          <a:xfrm>
            <a:off x="6321815" y="1971675"/>
            <a:ext cx="89146" cy="1666240"/>
          </a:xfrm>
          <a:custGeom>
            <a:avLst/>
            <a:gdLst>
              <a:gd name="connsiteX0" fmla="*/ 20320 w 111931"/>
              <a:gd name="connsiteY0" fmla="*/ 0 h 1666240"/>
              <a:gd name="connsiteX1" fmla="*/ 111760 w 111931"/>
              <a:gd name="connsiteY1" fmla="*/ 924560 h 1666240"/>
              <a:gd name="connsiteX2" fmla="*/ 0 w 111931"/>
              <a:gd name="connsiteY2" fmla="*/ 1666240 h 1666240"/>
            </a:gdLst>
            <a:ahLst/>
            <a:cxnLst>
              <a:cxn ang="0">
                <a:pos x="connsiteX0" y="connsiteY0"/>
              </a:cxn>
              <a:cxn ang="0">
                <a:pos x="connsiteX1" y="connsiteY1"/>
              </a:cxn>
              <a:cxn ang="0">
                <a:pos x="connsiteX2" y="connsiteY2"/>
              </a:cxn>
            </a:cxnLst>
            <a:rect l="l" t="t" r="r" b="b"/>
            <a:pathLst>
              <a:path w="111931" h="1666240">
                <a:moveTo>
                  <a:pt x="20320" y="0"/>
                </a:moveTo>
                <a:cubicBezTo>
                  <a:pt x="67733" y="323426"/>
                  <a:pt x="115147" y="646853"/>
                  <a:pt x="111760" y="924560"/>
                </a:cubicBezTo>
                <a:cubicBezTo>
                  <a:pt x="108373" y="1202267"/>
                  <a:pt x="54186" y="1434253"/>
                  <a:pt x="0" y="166624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矢印コネクタ 25">
            <a:extLst>
              <a:ext uri="{FF2B5EF4-FFF2-40B4-BE49-F238E27FC236}">
                <a16:creationId xmlns:a16="http://schemas.microsoft.com/office/drawing/2014/main" id="{561BA567-C8D5-491B-B5D8-1C652F471BB2}"/>
              </a:ext>
            </a:extLst>
          </p:cNvPr>
          <p:cNvCxnSpPr/>
          <p:nvPr/>
        </p:nvCxnSpPr>
        <p:spPr>
          <a:xfrm flipV="1">
            <a:off x="6284984" y="4155440"/>
            <a:ext cx="0" cy="14134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054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E714606-6164-4C67-BDF8-990D550D6149}"/>
              </a:ext>
            </a:extLst>
          </p:cNvPr>
          <p:cNvSpPr txBox="1"/>
          <p:nvPr/>
        </p:nvSpPr>
        <p:spPr>
          <a:xfrm>
            <a:off x="563560" y="339725"/>
            <a:ext cx="5857560" cy="1569660"/>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２ </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(2)</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「イ」の月を地球から見る。このとき、月の形がどのようになっているか調べる。</a:t>
            </a:r>
          </a:p>
        </p:txBody>
      </p:sp>
      <p:pic>
        <p:nvPicPr>
          <p:cNvPr id="6" name="図 5">
            <a:extLst>
              <a:ext uri="{FF2B5EF4-FFF2-40B4-BE49-F238E27FC236}">
                <a16:creationId xmlns:a16="http://schemas.microsoft.com/office/drawing/2014/main" id="{51E809C9-173C-420C-8C46-7C55941B8E97}"/>
              </a:ext>
            </a:extLst>
          </p:cNvPr>
          <p:cNvPicPr>
            <a:picLocks noChangeAspect="1"/>
          </p:cNvPicPr>
          <p:nvPr/>
        </p:nvPicPr>
        <p:blipFill>
          <a:blip r:embed="rId2"/>
          <a:stretch>
            <a:fillRect/>
          </a:stretch>
        </p:blipFill>
        <p:spPr>
          <a:xfrm>
            <a:off x="6618023" y="339725"/>
            <a:ext cx="6061657" cy="4774765"/>
          </a:xfrm>
          <a:prstGeom prst="rect">
            <a:avLst/>
          </a:prstGeom>
        </p:spPr>
      </p:pic>
      <p:cxnSp>
        <p:nvCxnSpPr>
          <p:cNvPr id="4" name="直線矢印コネクタ 3">
            <a:extLst>
              <a:ext uri="{FF2B5EF4-FFF2-40B4-BE49-F238E27FC236}">
                <a16:creationId xmlns:a16="http://schemas.microsoft.com/office/drawing/2014/main" id="{C7620091-516E-4C38-881E-D6FEEFA5D525}"/>
              </a:ext>
            </a:extLst>
          </p:cNvPr>
          <p:cNvCxnSpPr>
            <a:cxnSpLocks/>
          </p:cNvCxnSpPr>
          <p:nvPr/>
        </p:nvCxnSpPr>
        <p:spPr>
          <a:xfrm flipV="1">
            <a:off x="7569200" y="3285690"/>
            <a:ext cx="1097280" cy="676710"/>
          </a:xfrm>
          <a:prstGeom prst="straightConnector1">
            <a:avLst/>
          </a:prstGeom>
          <a:ln w="66675">
            <a:tailEnd type="triangle"/>
          </a:ln>
        </p:spPr>
        <p:style>
          <a:lnRef idx="1">
            <a:schemeClr val="accent2"/>
          </a:lnRef>
          <a:fillRef idx="0">
            <a:schemeClr val="accent2"/>
          </a:fillRef>
          <a:effectRef idx="0">
            <a:schemeClr val="accent2"/>
          </a:effectRef>
          <a:fontRef idx="minor">
            <a:schemeClr val="tx1"/>
          </a:fontRef>
        </p:style>
      </p:cxnSp>
      <p:sp>
        <p:nvSpPr>
          <p:cNvPr id="10" name="テキスト ボックス 9">
            <a:extLst>
              <a:ext uri="{FF2B5EF4-FFF2-40B4-BE49-F238E27FC236}">
                <a16:creationId xmlns:a16="http://schemas.microsoft.com/office/drawing/2014/main" id="{659BFC70-80D1-4099-90E0-60DCD2F4080F}"/>
              </a:ext>
            </a:extLst>
          </p:cNvPr>
          <p:cNvSpPr txBox="1"/>
          <p:nvPr/>
        </p:nvSpPr>
        <p:spPr>
          <a:xfrm>
            <a:off x="488577" y="2698531"/>
            <a:ext cx="5857560" cy="1077218"/>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地球から出ている矢印は、地球から見る向きを表している。</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80325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E714606-6164-4C67-BDF8-990D550D6149}"/>
              </a:ext>
            </a:extLst>
          </p:cNvPr>
          <p:cNvSpPr txBox="1"/>
          <p:nvPr/>
        </p:nvSpPr>
        <p:spPr>
          <a:xfrm>
            <a:off x="563560" y="339725"/>
            <a:ext cx="5857560" cy="1569660"/>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２ </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(2)</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「イ」の月を地球から見る。このとき、月の形がどのようになっているか調べる。</a:t>
            </a:r>
          </a:p>
        </p:txBody>
      </p:sp>
      <p:pic>
        <p:nvPicPr>
          <p:cNvPr id="6" name="図 5">
            <a:extLst>
              <a:ext uri="{FF2B5EF4-FFF2-40B4-BE49-F238E27FC236}">
                <a16:creationId xmlns:a16="http://schemas.microsoft.com/office/drawing/2014/main" id="{51E809C9-173C-420C-8C46-7C55941B8E97}"/>
              </a:ext>
            </a:extLst>
          </p:cNvPr>
          <p:cNvPicPr>
            <a:picLocks noChangeAspect="1"/>
          </p:cNvPicPr>
          <p:nvPr/>
        </p:nvPicPr>
        <p:blipFill>
          <a:blip r:embed="rId2"/>
          <a:stretch>
            <a:fillRect/>
          </a:stretch>
        </p:blipFill>
        <p:spPr>
          <a:xfrm>
            <a:off x="6618023" y="339725"/>
            <a:ext cx="6061657" cy="4774765"/>
          </a:xfrm>
          <a:prstGeom prst="rect">
            <a:avLst/>
          </a:prstGeom>
        </p:spPr>
      </p:pic>
      <p:cxnSp>
        <p:nvCxnSpPr>
          <p:cNvPr id="4" name="直線矢印コネクタ 3">
            <a:extLst>
              <a:ext uri="{FF2B5EF4-FFF2-40B4-BE49-F238E27FC236}">
                <a16:creationId xmlns:a16="http://schemas.microsoft.com/office/drawing/2014/main" id="{C7620091-516E-4C38-881E-D6FEEFA5D525}"/>
              </a:ext>
            </a:extLst>
          </p:cNvPr>
          <p:cNvCxnSpPr>
            <a:cxnSpLocks/>
          </p:cNvCxnSpPr>
          <p:nvPr/>
        </p:nvCxnSpPr>
        <p:spPr>
          <a:xfrm flipV="1">
            <a:off x="7569200" y="3285690"/>
            <a:ext cx="1097280" cy="676710"/>
          </a:xfrm>
          <a:prstGeom prst="straightConnector1">
            <a:avLst/>
          </a:prstGeom>
          <a:ln w="66675">
            <a:tailEnd type="triangle"/>
          </a:ln>
        </p:spPr>
        <p:style>
          <a:lnRef idx="1">
            <a:schemeClr val="accent2"/>
          </a:lnRef>
          <a:fillRef idx="0">
            <a:schemeClr val="accent2"/>
          </a:fillRef>
          <a:effectRef idx="0">
            <a:schemeClr val="accent2"/>
          </a:effectRef>
          <a:fontRef idx="minor">
            <a:schemeClr val="tx1"/>
          </a:fontRef>
        </p:style>
      </p:cxnSp>
      <p:sp>
        <p:nvSpPr>
          <p:cNvPr id="9" name="テキスト ボックス 8">
            <a:extLst>
              <a:ext uri="{FF2B5EF4-FFF2-40B4-BE49-F238E27FC236}">
                <a16:creationId xmlns:a16="http://schemas.microsoft.com/office/drawing/2014/main" id="{7776272A-4717-48E8-977B-A372E10C1208}"/>
              </a:ext>
            </a:extLst>
          </p:cNvPr>
          <p:cNvSpPr txBox="1"/>
          <p:nvPr/>
        </p:nvSpPr>
        <p:spPr>
          <a:xfrm>
            <a:off x="408909" y="2394071"/>
            <a:ext cx="5857560" cy="1569660"/>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地球の位置から見ることは難しいので、対象の月と反対側の月から地球を通して見る。</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pic>
        <p:nvPicPr>
          <p:cNvPr id="8" name="図 7">
            <a:extLst>
              <a:ext uri="{FF2B5EF4-FFF2-40B4-BE49-F238E27FC236}">
                <a16:creationId xmlns:a16="http://schemas.microsoft.com/office/drawing/2014/main" id="{FD2EA1D8-BFDD-4D47-ABF8-F02CDF29076E}"/>
              </a:ext>
            </a:extLst>
          </p:cNvPr>
          <p:cNvPicPr>
            <a:picLocks noChangeAspect="1"/>
          </p:cNvPicPr>
          <p:nvPr/>
        </p:nvPicPr>
        <p:blipFill>
          <a:blip r:embed="rId3"/>
          <a:stretch>
            <a:fillRect/>
          </a:stretch>
        </p:blipFill>
        <p:spPr>
          <a:xfrm>
            <a:off x="8721144" y="3612947"/>
            <a:ext cx="3470856" cy="2905328"/>
          </a:xfrm>
          <a:prstGeom prst="rect">
            <a:avLst/>
          </a:prstGeom>
        </p:spPr>
      </p:pic>
      <p:sp>
        <p:nvSpPr>
          <p:cNvPr id="12" name="テキスト ボックス 11">
            <a:extLst>
              <a:ext uri="{FF2B5EF4-FFF2-40B4-BE49-F238E27FC236}">
                <a16:creationId xmlns:a16="http://schemas.microsoft.com/office/drawing/2014/main" id="{A080B1F1-0C5A-4CF5-BBD3-F37D0A088455}"/>
              </a:ext>
            </a:extLst>
          </p:cNvPr>
          <p:cNvSpPr txBox="1"/>
          <p:nvPr/>
        </p:nvSpPr>
        <p:spPr>
          <a:xfrm>
            <a:off x="516623" y="4916412"/>
            <a:ext cx="5857560" cy="1077218"/>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真横から見ないと形が変わるので注意する。</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
        <p:nvSpPr>
          <p:cNvPr id="3" name="楕円 2">
            <a:extLst>
              <a:ext uri="{FF2B5EF4-FFF2-40B4-BE49-F238E27FC236}">
                <a16:creationId xmlns:a16="http://schemas.microsoft.com/office/drawing/2014/main" id="{3190A759-9AF3-4444-87F3-1572482CBFE2}"/>
              </a:ext>
            </a:extLst>
          </p:cNvPr>
          <p:cNvSpPr/>
          <p:nvPr/>
        </p:nvSpPr>
        <p:spPr>
          <a:xfrm>
            <a:off x="9729007" y="3429000"/>
            <a:ext cx="1455130" cy="14073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4447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E714606-6164-4C67-BDF8-990D550D6149}"/>
              </a:ext>
            </a:extLst>
          </p:cNvPr>
          <p:cNvSpPr txBox="1"/>
          <p:nvPr/>
        </p:nvSpPr>
        <p:spPr>
          <a:xfrm>
            <a:off x="563559" y="198211"/>
            <a:ext cx="11530470" cy="1569660"/>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２ </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(3)</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結果を結果</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の イ に書く。</a:t>
            </a: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太陽の光が当たっているところには色ペンで、陰のところには鉛筆（黒）で塗る。</a:t>
            </a:r>
          </a:p>
        </p:txBody>
      </p:sp>
      <p:pic>
        <p:nvPicPr>
          <p:cNvPr id="5" name="図 4">
            <a:extLst>
              <a:ext uri="{FF2B5EF4-FFF2-40B4-BE49-F238E27FC236}">
                <a16:creationId xmlns:a16="http://schemas.microsoft.com/office/drawing/2014/main" id="{306C88B3-93B2-47EC-89DD-08CA4E9CDA6C}"/>
              </a:ext>
            </a:extLst>
          </p:cNvPr>
          <p:cNvPicPr>
            <a:picLocks noChangeAspect="1"/>
          </p:cNvPicPr>
          <p:nvPr/>
        </p:nvPicPr>
        <p:blipFill>
          <a:blip r:embed="rId2"/>
          <a:stretch>
            <a:fillRect/>
          </a:stretch>
        </p:blipFill>
        <p:spPr>
          <a:xfrm>
            <a:off x="2983367" y="1850652"/>
            <a:ext cx="7684634" cy="5007348"/>
          </a:xfrm>
          <a:prstGeom prst="rect">
            <a:avLst/>
          </a:prstGeom>
        </p:spPr>
      </p:pic>
      <p:sp>
        <p:nvSpPr>
          <p:cNvPr id="7" name="楕円 6">
            <a:extLst>
              <a:ext uri="{FF2B5EF4-FFF2-40B4-BE49-F238E27FC236}">
                <a16:creationId xmlns:a16="http://schemas.microsoft.com/office/drawing/2014/main" id="{93A97E22-5F2C-4623-9754-6D62A49269D0}"/>
              </a:ext>
            </a:extLst>
          </p:cNvPr>
          <p:cNvSpPr/>
          <p:nvPr/>
        </p:nvSpPr>
        <p:spPr>
          <a:xfrm>
            <a:off x="5301782" y="3561306"/>
            <a:ext cx="1132115" cy="1034143"/>
          </a:xfrm>
          <a:prstGeom prst="ellipse">
            <a:avLst/>
          </a:prstGeom>
          <a:noFill/>
          <a:ln w="444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14" name="直線矢印コネクタ 13">
            <a:extLst>
              <a:ext uri="{FF2B5EF4-FFF2-40B4-BE49-F238E27FC236}">
                <a16:creationId xmlns:a16="http://schemas.microsoft.com/office/drawing/2014/main" id="{CF7E1541-96C2-407A-8828-9641326F1367}"/>
              </a:ext>
            </a:extLst>
          </p:cNvPr>
          <p:cNvCxnSpPr/>
          <p:nvPr/>
        </p:nvCxnSpPr>
        <p:spPr>
          <a:xfrm flipH="1" flipV="1">
            <a:off x="6433897" y="4511366"/>
            <a:ext cx="860282" cy="55462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245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EB06DAC9-73EA-BA95-580A-933DA2C6E6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559" y="788276"/>
            <a:ext cx="6549458" cy="6020310"/>
          </a:xfrm>
          <a:prstGeom prst="rect">
            <a:avLst/>
          </a:prstGeom>
        </p:spPr>
      </p:pic>
      <p:sp>
        <p:nvSpPr>
          <p:cNvPr id="2" name="テキスト ボックス 1">
            <a:extLst>
              <a:ext uri="{FF2B5EF4-FFF2-40B4-BE49-F238E27FC236}">
                <a16:creationId xmlns:a16="http://schemas.microsoft.com/office/drawing/2014/main" id="{BE714606-6164-4C67-BDF8-990D550D6149}"/>
              </a:ext>
            </a:extLst>
          </p:cNvPr>
          <p:cNvSpPr txBox="1"/>
          <p:nvPr/>
        </p:nvSpPr>
        <p:spPr>
          <a:xfrm>
            <a:off x="563559" y="198211"/>
            <a:ext cx="11530470" cy="1077218"/>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３　「イ」の結果を結果２に写す。</a:t>
            </a:r>
          </a:p>
          <a:p>
            <a:pPr algn="just"/>
            <a:endPar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
        <p:nvSpPr>
          <p:cNvPr id="9" name="四角形: 角を丸くする 8">
            <a:extLst>
              <a:ext uri="{FF2B5EF4-FFF2-40B4-BE49-F238E27FC236}">
                <a16:creationId xmlns:a16="http://schemas.microsoft.com/office/drawing/2014/main" id="{6ECEDAAE-C50F-4F7E-8161-8AD8AC4F414C}"/>
              </a:ext>
            </a:extLst>
          </p:cNvPr>
          <p:cNvSpPr/>
          <p:nvPr/>
        </p:nvSpPr>
        <p:spPr>
          <a:xfrm>
            <a:off x="649490" y="5666362"/>
            <a:ext cx="830317" cy="324016"/>
          </a:xfrm>
          <a:prstGeom prst="roundRect">
            <a:avLst/>
          </a:prstGeom>
          <a:noFill/>
          <a:ln w="317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FD8CBBF3-9B16-45EA-A32D-872A86D1EB73}"/>
              </a:ext>
            </a:extLst>
          </p:cNvPr>
          <p:cNvPicPr>
            <a:picLocks noChangeAspect="1"/>
          </p:cNvPicPr>
          <p:nvPr/>
        </p:nvPicPr>
        <p:blipFill>
          <a:blip r:embed="rId3"/>
          <a:stretch>
            <a:fillRect/>
          </a:stretch>
        </p:blipFill>
        <p:spPr>
          <a:xfrm>
            <a:off x="3993932" y="3429000"/>
            <a:ext cx="7895835" cy="2237362"/>
          </a:xfrm>
          <a:prstGeom prst="rect">
            <a:avLst/>
          </a:prstGeom>
        </p:spPr>
      </p:pic>
    </p:spTree>
    <p:extLst>
      <p:ext uri="{BB962C8B-B14F-4D97-AF65-F5344CB8AC3E}">
        <p14:creationId xmlns:p14="http://schemas.microsoft.com/office/powerpoint/2010/main" val="425169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E7469DA6-305E-4F70-88B0-D7E0C0279AA9}"/>
              </a:ext>
            </a:extLst>
          </p:cNvPr>
          <p:cNvSpPr txBox="1"/>
          <p:nvPr/>
        </p:nvSpPr>
        <p:spPr>
          <a:xfrm>
            <a:off x="532028" y="776280"/>
            <a:ext cx="8590951" cy="584775"/>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４　「ア」～「ク」についても同様に行う。</a:t>
            </a:r>
          </a:p>
        </p:txBody>
      </p:sp>
      <p:sp>
        <p:nvSpPr>
          <p:cNvPr id="3" name="テキスト ボックス 2">
            <a:extLst>
              <a:ext uri="{FF2B5EF4-FFF2-40B4-BE49-F238E27FC236}">
                <a16:creationId xmlns:a16="http://schemas.microsoft.com/office/drawing/2014/main" id="{83CEF6BA-DE30-BA85-EA00-D0CAC46E47B1}"/>
              </a:ext>
            </a:extLst>
          </p:cNvPr>
          <p:cNvSpPr txBox="1"/>
          <p:nvPr/>
        </p:nvSpPr>
        <p:spPr>
          <a:xfrm>
            <a:off x="1332587" y="3822533"/>
            <a:ext cx="8590951" cy="1569660"/>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または、ワークシートに結論を書きます。結論は実験の目的について、実験結果から分かったことを書きます。</a:t>
            </a:r>
          </a:p>
        </p:txBody>
      </p:sp>
      <p:sp>
        <p:nvSpPr>
          <p:cNvPr id="4" name="テキスト ボックス 3">
            <a:extLst>
              <a:ext uri="{FF2B5EF4-FFF2-40B4-BE49-F238E27FC236}">
                <a16:creationId xmlns:a16="http://schemas.microsoft.com/office/drawing/2014/main" id="{74AA92A2-0C76-5FDD-D971-2B3CD5D129F7}"/>
              </a:ext>
            </a:extLst>
          </p:cNvPr>
          <p:cNvSpPr txBox="1"/>
          <p:nvPr/>
        </p:nvSpPr>
        <p:spPr>
          <a:xfrm>
            <a:off x="1332587" y="2445600"/>
            <a:ext cx="8590951" cy="1077218"/>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早くできた人は、ワークシートの図を使って作図で求める方法を考えましょう。</a:t>
            </a:r>
          </a:p>
        </p:txBody>
      </p:sp>
    </p:spTree>
    <p:extLst>
      <p:ext uri="{BB962C8B-B14F-4D97-AF65-F5344CB8AC3E}">
        <p14:creationId xmlns:p14="http://schemas.microsoft.com/office/powerpoint/2010/main" val="1288741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1A30C8A-FF90-48B0-AB29-03791AC31589}"/>
              </a:ext>
            </a:extLst>
          </p:cNvPr>
          <p:cNvSpPr txBox="1"/>
          <p:nvPr/>
        </p:nvSpPr>
        <p:spPr>
          <a:xfrm>
            <a:off x="1080000" y="720000"/>
            <a:ext cx="10080000" cy="4031873"/>
          </a:xfrm>
          <a:prstGeom prst="rect">
            <a:avLst/>
          </a:prstGeom>
          <a:noFill/>
        </p:spPr>
        <p:txBody>
          <a:bodyPr wrap="square">
            <a:spAutoFit/>
          </a:bodyPr>
          <a:lstStyle/>
          <a:p>
            <a:pPr algn="just"/>
            <a:r>
              <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rPr>
              <a:t>② 月の形の見え方は、太陽と月の位置関係によって変わることをどのように理解させるか。</a:t>
            </a:r>
          </a:p>
          <a:p>
            <a:pPr algn="just"/>
            <a:endParaRPr lang="en-US" altLang="ja-JP" sz="3200" b="1"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rPr>
              <a:t>　月に見立てた発泡スチロール球と実験ワークシートを使用して、一人ひとりが実験（シミュレーション実験）を行う。</a:t>
            </a:r>
            <a:endParaRPr lang="en-US" altLang="ja-JP" sz="3200" b="1"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endPar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endPar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cxnSp>
        <p:nvCxnSpPr>
          <p:cNvPr id="4" name="直線コネクタ 3">
            <a:extLst>
              <a:ext uri="{FF2B5EF4-FFF2-40B4-BE49-F238E27FC236}">
                <a16:creationId xmlns:a16="http://schemas.microsoft.com/office/drawing/2014/main" id="{3B4E69E0-C0BD-0407-0157-D4CD26202CE1}"/>
              </a:ext>
            </a:extLst>
          </p:cNvPr>
          <p:cNvCxnSpPr/>
          <p:nvPr/>
        </p:nvCxnSpPr>
        <p:spPr>
          <a:xfrm>
            <a:off x="3657600" y="3260993"/>
            <a:ext cx="344828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2" name="テキスト ボックス 1">
            <a:extLst>
              <a:ext uri="{FF2B5EF4-FFF2-40B4-BE49-F238E27FC236}">
                <a16:creationId xmlns:a16="http://schemas.microsoft.com/office/drawing/2014/main" id="{6CE25077-166E-CACF-1D0C-5057E239BD3C}"/>
              </a:ext>
            </a:extLst>
          </p:cNvPr>
          <p:cNvSpPr txBox="1"/>
          <p:nvPr/>
        </p:nvSpPr>
        <p:spPr>
          <a:xfrm>
            <a:off x="4517263" y="3714046"/>
            <a:ext cx="2897089" cy="584775"/>
          </a:xfrm>
          <a:prstGeom prst="rect">
            <a:avLst/>
          </a:prstGeom>
          <a:noFill/>
        </p:spPr>
        <p:txBody>
          <a:bodyPr wrap="square">
            <a:spAutoFit/>
          </a:bodyPr>
          <a:lstStyle/>
          <a:p>
            <a:pPr algn="just"/>
            <a:r>
              <a:rPr lang="ja-JP" altLang="en-US" sz="3200" b="1" i="0" u="none" strike="noStrike" baseline="0" dirty="0">
                <a:solidFill>
                  <a:srgbClr val="FF0000"/>
                </a:solidFill>
                <a:latin typeface="游ゴシック Medium" panose="020B0500000000000000" pitchFamily="50" charset="-128"/>
                <a:ea typeface="游ゴシック Medium" panose="020B0500000000000000" pitchFamily="50" charset="-128"/>
              </a:rPr>
              <a:t>主体的な学習</a:t>
            </a:r>
          </a:p>
        </p:txBody>
      </p:sp>
    </p:spTree>
    <p:extLst>
      <p:ext uri="{BB962C8B-B14F-4D97-AF65-F5344CB8AC3E}">
        <p14:creationId xmlns:p14="http://schemas.microsoft.com/office/powerpoint/2010/main" val="221950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68046FE-5DC1-4FD0-87BE-C634A09503A4}"/>
              </a:ext>
            </a:extLst>
          </p:cNvPr>
          <p:cNvPicPr>
            <a:picLocks noChangeAspect="1"/>
          </p:cNvPicPr>
          <p:nvPr/>
        </p:nvPicPr>
        <p:blipFill>
          <a:blip r:embed="rId2"/>
          <a:stretch>
            <a:fillRect/>
          </a:stretch>
        </p:blipFill>
        <p:spPr>
          <a:xfrm>
            <a:off x="2434514" y="154021"/>
            <a:ext cx="9214834" cy="6549957"/>
          </a:xfrm>
          <a:prstGeom prst="rect">
            <a:avLst/>
          </a:prstGeom>
          <a:ln>
            <a:solidFill>
              <a:schemeClr val="tx1"/>
            </a:solidFill>
          </a:ln>
        </p:spPr>
      </p:pic>
      <p:sp>
        <p:nvSpPr>
          <p:cNvPr id="5" name="テキスト ボックス 4">
            <a:extLst>
              <a:ext uri="{FF2B5EF4-FFF2-40B4-BE49-F238E27FC236}">
                <a16:creationId xmlns:a16="http://schemas.microsoft.com/office/drawing/2014/main" id="{431E09F5-39E1-4374-BEF8-850428ED348C}"/>
              </a:ext>
            </a:extLst>
          </p:cNvPr>
          <p:cNvSpPr txBox="1"/>
          <p:nvPr/>
        </p:nvSpPr>
        <p:spPr>
          <a:xfrm>
            <a:off x="380997" y="776280"/>
            <a:ext cx="2053517" cy="584775"/>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実験結果</a:t>
            </a:r>
          </a:p>
        </p:txBody>
      </p:sp>
    </p:spTree>
    <p:extLst>
      <p:ext uri="{BB962C8B-B14F-4D97-AF65-F5344CB8AC3E}">
        <p14:creationId xmlns:p14="http://schemas.microsoft.com/office/powerpoint/2010/main" val="36322634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E7469DA6-305E-4F70-88B0-D7E0C0279AA9}"/>
              </a:ext>
            </a:extLst>
          </p:cNvPr>
          <p:cNvSpPr txBox="1"/>
          <p:nvPr/>
        </p:nvSpPr>
        <p:spPr>
          <a:xfrm>
            <a:off x="932078" y="1365218"/>
            <a:ext cx="10497922" cy="584775"/>
          </a:xfrm>
          <a:prstGeom prst="rect">
            <a:avLst/>
          </a:prstGeom>
          <a:noFill/>
        </p:spPr>
        <p:txBody>
          <a:bodyPr wrap="square">
            <a:spAutoFit/>
          </a:bodyPr>
          <a:lstStyle/>
          <a:p>
            <a:pPr algn="just"/>
            <a:r>
              <a:rPr lang="ja-JP" altLang="en-US" sz="3200" b="0" i="0" u="none" strike="noStrike" baseline="0" dirty="0">
                <a:solidFill>
                  <a:srgbClr val="FF0000"/>
                </a:solidFill>
                <a:latin typeface="游ゴシック Medium" panose="020B0500000000000000" pitchFamily="50" charset="-128"/>
                <a:ea typeface="游ゴシック Medium" panose="020B0500000000000000" pitchFamily="50" charset="-128"/>
              </a:rPr>
              <a:t>結論は目的について結果から分かったことを書きます。</a:t>
            </a:r>
            <a:endParaRPr lang="en-US" altLang="ja-JP" sz="3200" b="0" i="0" u="none" strike="noStrike" baseline="0" dirty="0">
              <a:solidFill>
                <a:srgbClr val="FF0000"/>
              </a:solidFill>
              <a:latin typeface="游ゴシック Medium" panose="020B0500000000000000" pitchFamily="50" charset="-128"/>
              <a:ea typeface="游ゴシック Medium" panose="020B0500000000000000" pitchFamily="50" charset="-128"/>
            </a:endParaRPr>
          </a:p>
        </p:txBody>
      </p:sp>
      <p:sp>
        <p:nvSpPr>
          <p:cNvPr id="3" name="テキスト ボックス 2">
            <a:extLst>
              <a:ext uri="{FF2B5EF4-FFF2-40B4-BE49-F238E27FC236}">
                <a16:creationId xmlns:a16="http://schemas.microsoft.com/office/drawing/2014/main" id="{6577D0E3-074C-4557-9113-FF335BCA2CDC}"/>
              </a:ext>
            </a:extLst>
          </p:cNvPr>
          <p:cNvSpPr txBox="1"/>
          <p:nvPr/>
        </p:nvSpPr>
        <p:spPr>
          <a:xfrm>
            <a:off x="383628" y="744375"/>
            <a:ext cx="2291255" cy="584775"/>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結論</a:t>
            </a:r>
          </a:p>
        </p:txBody>
      </p:sp>
      <p:sp>
        <p:nvSpPr>
          <p:cNvPr id="5" name="テキスト ボックス 4">
            <a:extLst>
              <a:ext uri="{FF2B5EF4-FFF2-40B4-BE49-F238E27FC236}">
                <a16:creationId xmlns:a16="http://schemas.microsoft.com/office/drawing/2014/main" id="{1426ABB2-C539-481D-A232-94C8D38F4F35}"/>
              </a:ext>
            </a:extLst>
          </p:cNvPr>
          <p:cNvSpPr txBox="1"/>
          <p:nvPr/>
        </p:nvSpPr>
        <p:spPr>
          <a:xfrm>
            <a:off x="798728" y="2186115"/>
            <a:ext cx="10497922" cy="1569660"/>
          </a:xfrm>
          <a:prstGeom prst="rect">
            <a:avLst/>
          </a:prstGeom>
          <a:noFill/>
        </p:spPr>
        <p:txBody>
          <a:bodyPr wrap="square">
            <a:spAutoFit/>
          </a:bodyPr>
          <a:lstStyle/>
          <a:p>
            <a:pPr algn="just"/>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2019</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年度の実践では、実験の目的を「太陽・月・地球の位置関係と、地球から見た月の形について調べる。」としました。</a:t>
            </a:r>
          </a:p>
        </p:txBody>
      </p:sp>
      <p:sp>
        <p:nvSpPr>
          <p:cNvPr id="2" name="テキスト ボックス 1">
            <a:extLst>
              <a:ext uri="{FF2B5EF4-FFF2-40B4-BE49-F238E27FC236}">
                <a16:creationId xmlns:a16="http://schemas.microsoft.com/office/drawing/2014/main" id="{C6855200-064B-5FF3-86CA-BBBDCDD4FE4E}"/>
              </a:ext>
            </a:extLst>
          </p:cNvPr>
          <p:cNvSpPr txBox="1"/>
          <p:nvPr/>
        </p:nvSpPr>
        <p:spPr>
          <a:xfrm>
            <a:off x="798728" y="4155885"/>
            <a:ext cx="10497922" cy="1569660"/>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児童にとって実験目的の内容が理解しにくかったようで、児童は結論を様々に書いてきました。もっと具体的に書いた方が良いと考えます。</a:t>
            </a:r>
          </a:p>
        </p:txBody>
      </p:sp>
    </p:spTree>
    <p:extLst>
      <p:ext uri="{BB962C8B-B14F-4D97-AF65-F5344CB8AC3E}">
        <p14:creationId xmlns:p14="http://schemas.microsoft.com/office/powerpoint/2010/main" val="135423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E7469DA6-305E-4F70-88B0-D7E0C0279AA9}"/>
              </a:ext>
            </a:extLst>
          </p:cNvPr>
          <p:cNvSpPr txBox="1"/>
          <p:nvPr/>
        </p:nvSpPr>
        <p:spPr>
          <a:xfrm>
            <a:off x="932078" y="1365218"/>
            <a:ext cx="10497922" cy="584775"/>
          </a:xfrm>
          <a:prstGeom prst="rect">
            <a:avLst/>
          </a:prstGeom>
          <a:noFill/>
        </p:spPr>
        <p:txBody>
          <a:bodyPr wrap="square">
            <a:spAutoFit/>
          </a:bodyPr>
          <a:lstStyle/>
          <a:p>
            <a:pPr algn="just"/>
            <a:r>
              <a:rPr lang="ja-JP" altLang="en-US" sz="3200" b="0" i="0" u="none" strike="noStrike" baseline="0" dirty="0">
                <a:solidFill>
                  <a:srgbClr val="FF0000"/>
                </a:solidFill>
                <a:latin typeface="游ゴシック Medium" panose="020B0500000000000000" pitchFamily="50" charset="-128"/>
                <a:ea typeface="游ゴシック Medium" panose="020B0500000000000000" pitchFamily="50" charset="-128"/>
              </a:rPr>
              <a:t>結論は目的について結果から分かったことを書きます。</a:t>
            </a:r>
            <a:endParaRPr lang="en-US" altLang="ja-JP" sz="3200" b="0" i="0" u="none" strike="noStrike" baseline="0" dirty="0">
              <a:solidFill>
                <a:srgbClr val="FF0000"/>
              </a:solidFill>
              <a:latin typeface="游ゴシック Medium" panose="020B0500000000000000" pitchFamily="50" charset="-128"/>
              <a:ea typeface="游ゴシック Medium" panose="020B0500000000000000" pitchFamily="50" charset="-128"/>
            </a:endParaRPr>
          </a:p>
        </p:txBody>
      </p:sp>
      <p:sp>
        <p:nvSpPr>
          <p:cNvPr id="3" name="テキスト ボックス 2">
            <a:extLst>
              <a:ext uri="{FF2B5EF4-FFF2-40B4-BE49-F238E27FC236}">
                <a16:creationId xmlns:a16="http://schemas.microsoft.com/office/drawing/2014/main" id="{6577D0E3-074C-4557-9113-FF335BCA2CDC}"/>
              </a:ext>
            </a:extLst>
          </p:cNvPr>
          <p:cNvSpPr txBox="1"/>
          <p:nvPr/>
        </p:nvSpPr>
        <p:spPr>
          <a:xfrm>
            <a:off x="383628" y="744375"/>
            <a:ext cx="2291255" cy="584775"/>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結論</a:t>
            </a:r>
          </a:p>
        </p:txBody>
      </p:sp>
      <p:sp>
        <p:nvSpPr>
          <p:cNvPr id="2" name="テキスト ボックス 1">
            <a:extLst>
              <a:ext uri="{FF2B5EF4-FFF2-40B4-BE49-F238E27FC236}">
                <a16:creationId xmlns:a16="http://schemas.microsoft.com/office/drawing/2014/main" id="{52E0B35C-8AD9-ECD6-AAA2-C67A4744F3E9}"/>
              </a:ext>
            </a:extLst>
          </p:cNvPr>
          <p:cNvSpPr txBox="1"/>
          <p:nvPr/>
        </p:nvSpPr>
        <p:spPr>
          <a:xfrm>
            <a:off x="932078" y="2159543"/>
            <a:ext cx="6356452" cy="584775"/>
          </a:xfrm>
          <a:prstGeom prst="rect">
            <a:avLst/>
          </a:prstGeom>
          <a:noFill/>
        </p:spPr>
        <p:txBody>
          <a:bodyPr wrap="square">
            <a:spAutoFit/>
          </a:bodyPr>
          <a:lstStyle/>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実験の目的の例</a:t>
            </a:r>
            <a:endPar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
        <p:nvSpPr>
          <p:cNvPr id="5" name="テキスト ボックス 4">
            <a:extLst>
              <a:ext uri="{FF2B5EF4-FFF2-40B4-BE49-F238E27FC236}">
                <a16:creationId xmlns:a16="http://schemas.microsoft.com/office/drawing/2014/main" id="{6FB21EBB-3C47-9A71-0B28-9739C3B16E4E}"/>
              </a:ext>
            </a:extLst>
          </p:cNvPr>
          <p:cNvSpPr txBox="1"/>
          <p:nvPr/>
        </p:nvSpPr>
        <p:spPr>
          <a:xfrm>
            <a:off x="1080668" y="2961349"/>
            <a:ext cx="10497922" cy="1077218"/>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みんなが観察した月や満月・半月は、それぞれ太陽・月・地球がどんな位置関係になったときかを調べる。</a:t>
            </a:r>
          </a:p>
        </p:txBody>
      </p:sp>
      <p:sp>
        <p:nvSpPr>
          <p:cNvPr id="6" name="テキスト ボックス 5">
            <a:extLst>
              <a:ext uri="{FF2B5EF4-FFF2-40B4-BE49-F238E27FC236}">
                <a16:creationId xmlns:a16="http://schemas.microsoft.com/office/drawing/2014/main" id="{193AAA8A-E13F-0E8F-4418-C4E050B84E48}"/>
              </a:ext>
            </a:extLst>
          </p:cNvPr>
          <p:cNvSpPr txBox="1"/>
          <p:nvPr/>
        </p:nvSpPr>
        <p:spPr>
          <a:xfrm>
            <a:off x="1172108" y="4255598"/>
            <a:ext cx="10497922" cy="1077218"/>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地球から見る月の形は、太陽・月・地球の位置関係によって変わることを確かめる。　</a:t>
            </a:r>
          </a:p>
        </p:txBody>
      </p:sp>
    </p:spTree>
    <p:extLst>
      <p:ext uri="{BB962C8B-B14F-4D97-AF65-F5344CB8AC3E}">
        <p14:creationId xmlns:p14="http://schemas.microsoft.com/office/powerpoint/2010/main" val="379215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D8EF770E-B425-CBD6-7E0E-A6A2524CDA5D}"/>
              </a:ext>
            </a:extLst>
          </p:cNvPr>
          <p:cNvSpPr txBox="1"/>
          <p:nvPr/>
        </p:nvSpPr>
        <p:spPr>
          <a:xfrm>
            <a:off x="802716" y="243104"/>
            <a:ext cx="3615047" cy="584775"/>
          </a:xfrm>
          <a:prstGeom prst="rect">
            <a:avLst/>
          </a:prstGeom>
          <a:noFill/>
        </p:spPr>
        <p:txBody>
          <a:bodyPr wrap="square">
            <a:spAutoFit/>
          </a:bodyPr>
          <a:lstStyle/>
          <a:p>
            <a:pPr algn="just"/>
            <a:r>
              <a:rPr lang="en-US" altLang="ja-JP" sz="3200" dirty="0">
                <a:solidFill>
                  <a:srgbClr val="000000"/>
                </a:solidFill>
                <a:ea typeface="游ゴシック Medium" panose="020B0500000000000000" pitchFamily="50" charset="-128"/>
              </a:rPr>
              <a:t>※</a:t>
            </a:r>
            <a:r>
              <a:rPr lang="ja-JP" altLang="en-US" sz="3200" dirty="0">
                <a:solidFill>
                  <a:srgbClr val="000000"/>
                </a:solidFill>
                <a:ea typeface="游ゴシック Medium" panose="020B0500000000000000" pitchFamily="50" charset="-128"/>
              </a:rPr>
              <a:t>実験書の作り方</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9" name="テキスト ボックス 8">
            <a:extLst>
              <a:ext uri="{FF2B5EF4-FFF2-40B4-BE49-F238E27FC236}">
                <a16:creationId xmlns:a16="http://schemas.microsoft.com/office/drawing/2014/main" id="{A3C741CB-40E6-5BA6-E06E-95974D66D5F2}"/>
              </a:ext>
            </a:extLst>
          </p:cNvPr>
          <p:cNvSpPr txBox="1"/>
          <p:nvPr/>
        </p:nvSpPr>
        <p:spPr>
          <a:xfrm>
            <a:off x="1201718" y="875273"/>
            <a:ext cx="3252014" cy="584775"/>
          </a:xfrm>
          <a:prstGeom prst="rect">
            <a:avLst/>
          </a:prstGeom>
          <a:noFill/>
        </p:spPr>
        <p:txBody>
          <a:bodyPr wrap="square">
            <a:spAutoFit/>
          </a:bodyPr>
          <a:lstStyle/>
          <a:p>
            <a:pPr algn="just"/>
            <a:r>
              <a:rPr lang="ja-JP" altLang="en-US" sz="3200" dirty="0">
                <a:solidFill>
                  <a:srgbClr val="000000"/>
                </a:solidFill>
                <a:ea typeface="游ゴシック Medium" panose="020B0500000000000000" pitchFamily="50" charset="-128"/>
              </a:rPr>
              <a:t>実験のタイトル</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10" name="テキスト ボックス 9">
            <a:extLst>
              <a:ext uri="{FF2B5EF4-FFF2-40B4-BE49-F238E27FC236}">
                <a16:creationId xmlns:a16="http://schemas.microsoft.com/office/drawing/2014/main" id="{DBC84F09-7BAA-A5D5-1876-4C4771E389AF}"/>
              </a:ext>
            </a:extLst>
          </p:cNvPr>
          <p:cNvSpPr txBox="1"/>
          <p:nvPr/>
        </p:nvSpPr>
        <p:spPr>
          <a:xfrm>
            <a:off x="1478792" y="4146074"/>
            <a:ext cx="10080000" cy="584775"/>
          </a:xfrm>
          <a:prstGeom prst="rect">
            <a:avLst/>
          </a:prstGeom>
          <a:noFill/>
        </p:spPr>
        <p:txBody>
          <a:bodyPr wrap="square">
            <a:spAutoFit/>
          </a:bodyPr>
          <a:lstStyle/>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５ 結論　目的について結果からわかったことを書く</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11" name="テキスト ボックス 10">
            <a:extLst>
              <a:ext uri="{FF2B5EF4-FFF2-40B4-BE49-F238E27FC236}">
                <a16:creationId xmlns:a16="http://schemas.microsoft.com/office/drawing/2014/main" id="{D064F1AB-C9E1-0CCD-A8AF-4CAA54211B18}"/>
              </a:ext>
            </a:extLst>
          </p:cNvPr>
          <p:cNvSpPr txBox="1"/>
          <p:nvPr/>
        </p:nvSpPr>
        <p:spPr>
          <a:xfrm>
            <a:off x="1478792" y="1631050"/>
            <a:ext cx="9646009" cy="584775"/>
          </a:xfrm>
          <a:prstGeom prst="rect">
            <a:avLst/>
          </a:prstGeom>
          <a:noFill/>
        </p:spPr>
        <p:txBody>
          <a:bodyPr wrap="square">
            <a:spAutoFit/>
          </a:bodyPr>
          <a:lstStyle/>
          <a:p>
            <a:pPr algn="just"/>
            <a:r>
              <a:rPr lang="ja-JP" altLang="en-US" sz="3200" dirty="0">
                <a:solidFill>
                  <a:srgbClr val="000000"/>
                </a:solidFill>
                <a:ea typeface="游ゴシック Medium" panose="020B0500000000000000" pitchFamily="50" charset="-128"/>
              </a:rPr>
              <a:t>１ 目的　結論が書きやすい表現にする</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12" name="テキスト ボックス 11">
            <a:extLst>
              <a:ext uri="{FF2B5EF4-FFF2-40B4-BE49-F238E27FC236}">
                <a16:creationId xmlns:a16="http://schemas.microsoft.com/office/drawing/2014/main" id="{F8E68BB2-4A0B-59E2-CABD-7C6286EAC643}"/>
              </a:ext>
            </a:extLst>
          </p:cNvPr>
          <p:cNvSpPr txBox="1"/>
          <p:nvPr/>
        </p:nvSpPr>
        <p:spPr>
          <a:xfrm>
            <a:off x="1482587" y="2936562"/>
            <a:ext cx="2783384" cy="584775"/>
          </a:xfrm>
          <a:prstGeom prst="rect">
            <a:avLst/>
          </a:prstGeom>
          <a:noFill/>
        </p:spPr>
        <p:txBody>
          <a:bodyPr wrap="square">
            <a:spAutoFit/>
          </a:bodyPr>
          <a:lstStyle/>
          <a:p>
            <a:pPr algn="just"/>
            <a:r>
              <a:rPr lang="ja-JP" altLang="en-US" sz="3200" dirty="0">
                <a:solidFill>
                  <a:srgbClr val="000000"/>
                </a:solidFill>
                <a:ea typeface="游ゴシック Medium" panose="020B0500000000000000" pitchFamily="50" charset="-128"/>
              </a:rPr>
              <a:t>３ 方法</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13" name="テキスト ボックス 12">
            <a:extLst>
              <a:ext uri="{FF2B5EF4-FFF2-40B4-BE49-F238E27FC236}">
                <a16:creationId xmlns:a16="http://schemas.microsoft.com/office/drawing/2014/main" id="{E8DAEF6E-68E3-C3A0-48D6-E9FFC24E5903}"/>
              </a:ext>
            </a:extLst>
          </p:cNvPr>
          <p:cNvSpPr txBox="1"/>
          <p:nvPr/>
        </p:nvSpPr>
        <p:spPr>
          <a:xfrm>
            <a:off x="1478792" y="3558754"/>
            <a:ext cx="9642214" cy="584775"/>
          </a:xfrm>
          <a:prstGeom prst="rect">
            <a:avLst/>
          </a:prstGeom>
          <a:noFill/>
        </p:spPr>
        <p:txBody>
          <a:bodyPr wrap="square">
            <a:spAutoFit/>
          </a:bodyPr>
          <a:lstStyle/>
          <a:p>
            <a:pPr algn="just"/>
            <a:r>
              <a:rPr lang="ja-JP" altLang="en-US" sz="3200" dirty="0">
                <a:solidFill>
                  <a:srgbClr val="000000"/>
                </a:solidFill>
                <a:ea typeface="游ゴシック Medium" panose="020B0500000000000000" pitchFamily="50" charset="-128"/>
              </a:rPr>
              <a:t>４ 結果　実験結果をそのまま書く</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14" name="テキスト ボックス 13">
            <a:extLst>
              <a:ext uri="{FF2B5EF4-FFF2-40B4-BE49-F238E27FC236}">
                <a16:creationId xmlns:a16="http://schemas.microsoft.com/office/drawing/2014/main" id="{E1FF0E37-BAAF-D4E2-4866-5B17A20476F4}"/>
              </a:ext>
            </a:extLst>
          </p:cNvPr>
          <p:cNvSpPr txBox="1"/>
          <p:nvPr/>
        </p:nvSpPr>
        <p:spPr>
          <a:xfrm>
            <a:off x="1478792" y="2283806"/>
            <a:ext cx="2783384" cy="584775"/>
          </a:xfrm>
          <a:prstGeom prst="rect">
            <a:avLst/>
          </a:prstGeom>
          <a:noFill/>
        </p:spPr>
        <p:txBody>
          <a:bodyPr wrap="square">
            <a:spAutoFit/>
          </a:bodyPr>
          <a:lstStyle/>
          <a:p>
            <a:pPr algn="just"/>
            <a:r>
              <a:rPr lang="ja-JP" altLang="en-US" sz="3200" dirty="0">
                <a:solidFill>
                  <a:srgbClr val="000000"/>
                </a:solidFill>
                <a:ea typeface="游ゴシック Medium" panose="020B0500000000000000" pitchFamily="50" charset="-128"/>
              </a:rPr>
              <a:t>２ 準備物</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15" name="テキスト ボックス 14">
            <a:extLst>
              <a:ext uri="{FF2B5EF4-FFF2-40B4-BE49-F238E27FC236}">
                <a16:creationId xmlns:a16="http://schemas.microsoft.com/office/drawing/2014/main" id="{260AF5B2-A7DC-8FE1-32FC-E27B7A3E205F}"/>
              </a:ext>
            </a:extLst>
          </p:cNvPr>
          <p:cNvSpPr txBox="1"/>
          <p:nvPr/>
        </p:nvSpPr>
        <p:spPr>
          <a:xfrm>
            <a:off x="1478792" y="4901851"/>
            <a:ext cx="10190640" cy="1077218"/>
          </a:xfrm>
          <a:prstGeom prst="rect">
            <a:avLst/>
          </a:prstGeom>
          <a:noFill/>
        </p:spPr>
        <p:txBody>
          <a:bodyPr wrap="square">
            <a:spAutoFit/>
          </a:bodyPr>
          <a:lstStyle/>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６ 気づいたこと、疑問に思ったこと</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　　中学生以上では「考察」とする。</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81466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B02C8E2-2807-A634-5919-6D23D2B4F425}"/>
              </a:ext>
            </a:extLst>
          </p:cNvPr>
          <p:cNvSpPr txBox="1"/>
          <p:nvPr/>
        </p:nvSpPr>
        <p:spPr>
          <a:xfrm>
            <a:off x="1298028" y="6212843"/>
            <a:ext cx="8863242" cy="584775"/>
          </a:xfrm>
          <a:prstGeom prst="rect">
            <a:avLst/>
          </a:prstGeom>
          <a:noFill/>
        </p:spPr>
        <p:txBody>
          <a:bodyPr wrap="square">
            <a:spAutoFit/>
          </a:bodyPr>
          <a:lstStyle/>
          <a:p>
            <a:pPr algn="just"/>
            <a:r>
              <a:rPr lang="ja-JP" altLang="en-US" sz="3200" b="0" i="0" u="none" strike="noStrike" baseline="0" dirty="0">
                <a:solidFill>
                  <a:srgbClr val="FF0000"/>
                </a:solidFill>
                <a:latin typeface="游ゴシック Medium" panose="020B0500000000000000" pitchFamily="50" charset="-128"/>
                <a:ea typeface="游ゴシック Medium" panose="020B0500000000000000" pitchFamily="50" charset="-128"/>
              </a:rPr>
              <a:t>日常生活とのかかわりから探すと良い</a:t>
            </a:r>
          </a:p>
        </p:txBody>
      </p:sp>
      <p:sp>
        <p:nvSpPr>
          <p:cNvPr id="8" name="テキスト ボックス 7">
            <a:extLst>
              <a:ext uri="{FF2B5EF4-FFF2-40B4-BE49-F238E27FC236}">
                <a16:creationId xmlns:a16="http://schemas.microsoft.com/office/drawing/2014/main" id="{0F32D544-BE8F-D222-F727-6E2DC58941A7}"/>
              </a:ext>
            </a:extLst>
          </p:cNvPr>
          <p:cNvSpPr txBox="1"/>
          <p:nvPr/>
        </p:nvSpPr>
        <p:spPr>
          <a:xfrm>
            <a:off x="1121359" y="1273746"/>
            <a:ext cx="10354361" cy="5016758"/>
          </a:xfrm>
          <a:prstGeom prst="rect">
            <a:avLst/>
          </a:prstGeom>
          <a:noFill/>
        </p:spPr>
        <p:txBody>
          <a:bodyPr wrap="square">
            <a:spAutoFit/>
          </a:bodyPr>
          <a:lstStyle/>
          <a:p>
            <a:pPr algn="just"/>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1</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目的　　塩酸が何性であるかを調べる</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2</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準備物</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3</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方法</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4</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結果　　赤色リトマス紙　変化なし</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青色リトマス紙　赤く変化した</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5</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結論　　青色リトマスが赤く変化したことから、</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en-US" altLang="ja-JP" sz="3200" dirty="0">
                <a:solidFill>
                  <a:srgbClr val="000000"/>
                </a:solidFill>
                <a:latin typeface="游ゴシック Medium" panose="020B0500000000000000" pitchFamily="50" charset="-128"/>
                <a:ea typeface="游ゴシック Medium" panose="020B0500000000000000" pitchFamily="50" charset="-128"/>
              </a:rPr>
              <a:t>                   </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塩酸は酸性であることが分かった。</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6</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気づいたこと、疑問に思ったこと</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a:t>
            </a:r>
            <a:r>
              <a:rPr lang="ja-JP" altLang="en-US" sz="3200" dirty="0">
                <a:solidFill>
                  <a:srgbClr val="000000"/>
                </a:solidFill>
                <a:latin typeface="游ゴシック Medium" panose="020B0500000000000000" pitchFamily="50" charset="-128"/>
                <a:ea typeface="游ゴシック Medium" panose="020B0500000000000000" pitchFamily="50" charset="-128"/>
              </a:rPr>
              <a:t> </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身近な物で酸性になるものは</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どんなものがあるのだろうか。</a:t>
            </a:r>
          </a:p>
        </p:txBody>
      </p:sp>
      <p:sp>
        <p:nvSpPr>
          <p:cNvPr id="4" name="テキスト ボックス 3">
            <a:extLst>
              <a:ext uri="{FF2B5EF4-FFF2-40B4-BE49-F238E27FC236}">
                <a16:creationId xmlns:a16="http://schemas.microsoft.com/office/drawing/2014/main" id="{855CD2CD-B125-58ED-6EDF-236E2F0D52CC}"/>
              </a:ext>
            </a:extLst>
          </p:cNvPr>
          <p:cNvSpPr txBox="1"/>
          <p:nvPr/>
        </p:nvSpPr>
        <p:spPr>
          <a:xfrm>
            <a:off x="6192203" y="590864"/>
            <a:ext cx="5729287" cy="584775"/>
          </a:xfrm>
          <a:prstGeom prst="rect">
            <a:avLst/>
          </a:prstGeom>
          <a:noFill/>
        </p:spPr>
        <p:txBody>
          <a:bodyPr wrap="square">
            <a:spAutoFit/>
          </a:bodyPr>
          <a:lstStyle/>
          <a:p>
            <a:r>
              <a:rPr lang="en-US" altLang="ja-JP" sz="3200" dirty="0"/>
              <a:t>×</a:t>
            </a:r>
            <a:r>
              <a:rPr lang="ja-JP" altLang="en-US" sz="3200" dirty="0"/>
              <a:t>塩酸の性質について調べる</a:t>
            </a:r>
          </a:p>
        </p:txBody>
      </p:sp>
      <p:sp>
        <p:nvSpPr>
          <p:cNvPr id="2" name="テキスト ボックス 1">
            <a:extLst>
              <a:ext uri="{FF2B5EF4-FFF2-40B4-BE49-F238E27FC236}">
                <a16:creationId xmlns:a16="http://schemas.microsoft.com/office/drawing/2014/main" id="{E87B6981-7277-036D-0D62-A6D5B01022FF}"/>
              </a:ext>
            </a:extLst>
          </p:cNvPr>
          <p:cNvSpPr txBox="1"/>
          <p:nvPr/>
        </p:nvSpPr>
        <p:spPr>
          <a:xfrm>
            <a:off x="661758" y="645157"/>
            <a:ext cx="2291255" cy="584775"/>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実験・観察</a:t>
            </a:r>
          </a:p>
        </p:txBody>
      </p:sp>
      <p:cxnSp>
        <p:nvCxnSpPr>
          <p:cNvPr id="7" name="直線矢印コネクタ 6">
            <a:extLst>
              <a:ext uri="{FF2B5EF4-FFF2-40B4-BE49-F238E27FC236}">
                <a16:creationId xmlns:a16="http://schemas.microsoft.com/office/drawing/2014/main" id="{9E0B853E-A9FF-D6C8-76BB-3A29B2533280}"/>
              </a:ext>
            </a:extLst>
          </p:cNvPr>
          <p:cNvCxnSpPr>
            <a:cxnSpLocks/>
          </p:cNvCxnSpPr>
          <p:nvPr/>
        </p:nvCxnSpPr>
        <p:spPr>
          <a:xfrm flipV="1">
            <a:off x="1745243" y="5335424"/>
            <a:ext cx="466218" cy="74061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D4C35D0A-6715-3A3C-A1EF-835B8CA74F78}"/>
              </a:ext>
            </a:extLst>
          </p:cNvPr>
          <p:cNvCxnSpPr>
            <a:cxnSpLocks/>
          </p:cNvCxnSpPr>
          <p:nvPr/>
        </p:nvCxnSpPr>
        <p:spPr>
          <a:xfrm flipH="1">
            <a:off x="4274820" y="766632"/>
            <a:ext cx="1454829" cy="46613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188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1A30C8A-FF90-48B0-AB29-03791AC31589}"/>
              </a:ext>
            </a:extLst>
          </p:cNvPr>
          <p:cNvSpPr txBox="1"/>
          <p:nvPr/>
        </p:nvSpPr>
        <p:spPr>
          <a:xfrm>
            <a:off x="1056000" y="1153514"/>
            <a:ext cx="10080000" cy="1077218"/>
          </a:xfrm>
          <a:prstGeom prst="rect">
            <a:avLst/>
          </a:prstGeom>
          <a:noFill/>
        </p:spPr>
        <p:txBody>
          <a:bodyPr wrap="square">
            <a:spAutoFit/>
          </a:bodyPr>
          <a:lstStyle/>
          <a:p>
            <a:pPr algn="just"/>
            <a:r>
              <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rPr>
              <a:t>③ 月の観察結果が、太陽と月とがどんな位置関係の時であったかをどのように理解させるか。</a:t>
            </a:r>
          </a:p>
        </p:txBody>
      </p:sp>
    </p:spTree>
    <p:extLst>
      <p:ext uri="{BB962C8B-B14F-4D97-AF65-F5344CB8AC3E}">
        <p14:creationId xmlns:p14="http://schemas.microsoft.com/office/powerpoint/2010/main" val="30170105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E7469DA6-305E-4F70-88B0-D7E0C0279AA9}"/>
              </a:ext>
            </a:extLst>
          </p:cNvPr>
          <p:cNvSpPr txBox="1"/>
          <p:nvPr/>
        </p:nvSpPr>
        <p:spPr>
          <a:xfrm>
            <a:off x="532028" y="776280"/>
            <a:ext cx="11012272" cy="3539430"/>
          </a:xfrm>
          <a:prstGeom prst="rect">
            <a:avLst/>
          </a:prstGeom>
          <a:noFill/>
        </p:spPr>
        <p:txBody>
          <a:bodyPr wrap="square">
            <a:spAutoFit/>
          </a:bodyPr>
          <a:lstStyle/>
          <a:p>
            <a:pPr algn="just"/>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(6)</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月の満ち欠け（観察結果と実験結果から考える）</a:t>
            </a:r>
          </a:p>
          <a:p>
            <a:pPr algn="just"/>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月の観察結果と、太陽と月の位置関係を結びつけて理解するために次の課題を与えます。</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この課題に取り組む前に、時計回りを右回りということを確認しておく必要があります。</a:t>
            </a:r>
          </a:p>
        </p:txBody>
      </p:sp>
    </p:spTree>
    <p:extLst>
      <p:ext uri="{BB962C8B-B14F-4D97-AF65-F5344CB8AC3E}">
        <p14:creationId xmlns:p14="http://schemas.microsoft.com/office/powerpoint/2010/main" val="19542636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4A28ADE-A0F9-44B1-AFEF-2BCCA12BC8B5}"/>
              </a:ext>
            </a:extLst>
          </p:cNvPr>
          <p:cNvSpPr txBox="1"/>
          <p:nvPr/>
        </p:nvSpPr>
        <p:spPr>
          <a:xfrm>
            <a:off x="737550" y="341977"/>
            <a:ext cx="10716900" cy="2062103"/>
          </a:xfrm>
          <a:prstGeom prst="rect">
            <a:avLst/>
          </a:prstGeom>
          <a:noFill/>
          <a:ln w="25400" cap="rnd">
            <a:solidFill>
              <a:schemeClr val="tx1"/>
            </a:solid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algn="just"/>
            <a:r>
              <a:rPr lang="ja-JP" altLang="en-US" sz="3200" b="0" i="0" u="none" strike="noStrike" baseline="0" dirty="0">
                <a:solidFill>
                  <a:srgbClr val="0070C0"/>
                </a:solidFill>
                <a:latin typeface="游ゴシック Medium" panose="020B0500000000000000" pitchFamily="50" charset="-128"/>
                <a:ea typeface="游ゴシック Medium" panose="020B0500000000000000" pitchFamily="50" charset="-128"/>
              </a:rPr>
              <a:t>課題</a:t>
            </a:r>
            <a:r>
              <a:rPr lang="en-US" altLang="ja-JP" sz="3200" b="0" i="0" u="none" strike="noStrike" baseline="0" dirty="0">
                <a:solidFill>
                  <a:srgbClr val="0070C0"/>
                </a:solidFill>
                <a:latin typeface="游ゴシック Medium" panose="020B0500000000000000" pitchFamily="50" charset="-128"/>
                <a:ea typeface="游ゴシック Medium" panose="020B0500000000000000" pitchFamily="50" charset="-128"/>
              </a:rPr>
              <a:t>4</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a:t>
            </a:r>
            <a:r>
              <a:rPr lang="ja-JP" altLang="en-US" sz="3200" dirty="0">
                <a:solidFill>
                  <a:srgbClr val="000000"/>
                </a:solidFill>
                <a:latin typeface="游ゴシック Medium" panose="020B0500000000000000" pitchFamily="50" charset="-128"/>
                <a:ea typeface="游ゴシック Medium" panose="020B0500000000000000" pitchFamily="50" charset="-128"/>
              </a:rPr>
              <a:t>月</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は地球のまわりを回っています。</a:t>
            </a:r>
            <a:r>
              <a:rPr lang="ja-JP" altLang="en-US" sz="3200" dirty="0">
                <a:solidFill>
                  <a:srgbClr val="000000"/>
                </a:solidFill>
                <a:latin typeface="游ゴシック Medium" panose="020B0500000000000000" pitchFamily="50" charset="-128"/>
                <a:ea typeface="游ゴシック Medium" panose="020B0500000000000000" pitchFamily="50" charset="-128"/>
              </a:rPr>
              <a:t>地球の北極上空から見て、</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月は地球のまわりを右回りに回っていますか、左回りに回っていますか。実験結果と観察結果から考えなさい。</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pic>
        <p:nvPicPr>
          <p:cNvPr id="4" name="図 3">
            <a:extLst>
              <a:ext uri="{FF2B5EF4-FFF2-40B4-BE49-F238E27FC236}">
                <a16:creationId xmlns:a16="http://schemas.microsoft.com/office/drawing/2014/main" id="{BB4A7E63-5165-4780-B7CF-8E7F00B1DDFA}"/>
              </a:ext>
            </a:extLst>
          </p:cNvPr>
          <p:cNvPicPr>
            <a:picLocks noChangeAspect="1"/>
          </p:cNvPicPr>
          <p:nvPr/>
        </p:nvPicPr>
        <p:blipFill>
          <a:blip r:embed="rId2"/>
          <a:stretch>
            <a:fillRect/>
          </a:stretch>
        </p:blipFill>
        <p:spPr>
          <a:xfrm>
            <a:off x="3200149" y="3245992"/>
            <a:ext cx="2895851" cy="2956816"/>
          </a:xfrm>
          <a:prstGeom prst="rect">
            <a:avLst/>
          </a:prstGeom>
        </p:spPr>
      </p:pic>
      <p:pic>
        <p:nvPicPr>
          <p:cNvPr id="9" name="図 8">
            <a:extLst>
              <a:ext uri="{FF2B5EF4-FFF2-40B4-BE49-F238E27FC236}">
                <a16:creationId xmlns:a16="http://schemas.microsoft.com/office/drawing/2014/main" id="{16E51BDB-E603-4228-B3DC-91054A9F5FA5}"/>
              </a:ext>
            </a:extLst>
          </p:cNvPr>
          <p:cNvPicPr>
            <a:picLocks noChangeAspect="1"/>
          </p:cNvPicPr>
          <p:nvPr/>
        </p:nvPicPr>
        <p:blipFill>
          <a:blip r:embed="rId3"/>
          <a:stretch>
            <a:fillRect/>
          </a:stretch>
        </p:blipFill>
        <p:spPr>
          <a:xfrm flipH="1">
            <a:off x="4901335" y="3353087"/>
            <a:ext cx="1429915" cy="1657349"/>
          </a:xfrm>
          <a:prstGeom prst="rect">
            <a:avLst/>
          </a:prstGeom>
        </p:spPr>
      </p:pic>
      <p:pic>
        <p:nvPicPr>
          <p:cNvPr id="10" name="図 9">
            <a:extLst>
              <a:ext uri="{FF2B5EF4-FFF2-40B4-BE49-F238E27FC236}">
                <a16:creationId xmlns:a16="http://schemas.microsoft.com/office/drawing/2014/main" id="{9CF403A4-D19A-4718-B3F9-B90F50E20FA0}"/>
              </a:ext>
            </a:extLst>
          </p:cNvPr>
          <p:cNvPicPr>
            <a:picLocks noChangeAspect="1"/>
          </p:cNvPicPr>
          <p:nvPr/>
        </p:nvPicPr>
        <p:blipFill>
          <a:blip r:embed="rId4"/>
          <a:stretch>
            <a:fillRect/>
          </a:stretch>
        </p:blipFill>
        <p:spPr>
          <a:xfrm flipH="1">
            <a:off x="2964899" y="3353087"/>
            <a:ext cx="1429915" cy="1658256"/>
          </a:xfrm>
          <a:prstGeom prst="rect">
            <a:avLst/>
          </a:prstGeom>
        </p:spPr>
      </p:pic>
      <p:sp>
        <p:nvSpPr>
          <p:cNvPr id="11" name="テキスト ボックス 10">
            <a:extLst>
              <a:ext uri="{FF2B5EF4-FFF2-40B4-BE49-F238E27FC236}">
                <a16:creationId xmlns:a16="http://schemas.microsoft.com/office/drawing/2014/main" id="{5AD3DF29-92D1-4363-B5AF-650B826F2536}"/>
              </a:ext>
            </a:extLst>
          </p:cNvPr>
          <p:cNvSpPr txBox="1"/>
          <p:nvPr/>
        </p:nvSpPr>
        <p:spPr>
          <a:xfrm>
            <a:off x="6602521" y="3889373"/>
            <a:ext cx="2291255" cy="584775"/>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右回り</a:t>
            </a:r>
          </a:p>
        </p:txBody>
      </p:sp>
      <p:sp>
        <p:nvSpPr>
          <p:cNvPr id="12" name="テキスト ボックス 11">
            <a:extLst>
              <a:ext uri="{FF2B5EF4-FFF2-40B4-BE49-F238E27FC236}">
                <a16:creationId xmlns:a16="http://schemas.microsoft.com/office/drawing/2014/main" id="{2D9C182C-035C-484F-97E4-85BD63F2B837}"/>
              </a:ext>
            </a:extLst>
          </p:cNvPr>
          <p:cNvSpPr txBox="1"/>
          <p:nvPr/>
        </p:nvSpPr>
        <p:spPr>
          <a:xfrm>
            <a:off x="1584021" y="3353087"/>
            <a:ext cx="2291255" cy="584775"/>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左回り</a:t>
            </a:r>
          </a:p>
        </p:txBody>
      </p:sp>
      <p:sp>
        <p:nvSpPr>
          <p:cNvPr id="13" name="テキスト ボックス 12">
            <a:extLst>
              <a:ext uri="{FF2B5EF4-FFF2-40B4-BE49-F238E27FC236}">
                <a16:creationId xmlns:a16="http://schemas.microsoft.com/office/drawing/2014/main" id="{1DEA92F1-FD24-4133-B1D4-28D6E0B942BD}"/>
              </a:ext>
            </a:extLst>
          </p:cNvPr>
          <p:cNvSpPr txBox="1"/>
          <p:nvPr/>
        </p:nvSpPr>
        <p:spPr>
          <a:xfrm>
            <a:off x="4261697" y="5069868"/>
            <a:ext cx="2291255" cy="584775"/>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地球</a:t>
            </a:r>
          </a:p>
        </p:txBody>
      </p:sp>
      <p:sp>
        <p:nvSpPr>
          <p:cNvPr id="14" name="テキスト ボックス 13">
            <a:extLst>
              <a:ext uri="{FF2B5EF4-FFF2-40B4-BE49-F238E27FC236}">
                <a16:creationId xmlns:a16="http://schemas.microsoft.com/office/drawing/2014/main" id="{60239F6F-77F7-44F6-BCCD-FF25F78E245A}"/>
              </a:ext>
            </a:extLst>
          </p:cNvPr>
          <p:cNvSpPr txBox="1"/>
          <p:nvPr/>
        </p:nvSpPr>
        <p:spPr>
          <a:xfrm>
            <a:off x="4743983" y="2771113"/>
            <a:ext cx="2291255" cy="584775"/>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月</a:t>
            </a:r>
          </a:p>
        </p:txBody>
      </p:sp>
    </p:spTree>
    <p:extLst>
      <p:ext uri="{BB962C8B-B14F-4D97-AF65-F5344CB8AC3E}">
        <p14:creationId xmlns:p14="http://schemas.microsoft.com/office/powerpoint/2010/main" val="28169403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D8CCFD7C-33ED-FC4F-FE25-BAD101EFA6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315" y="49753"/>
            <a:ext cx="4655851" cy="6758493"/>
          </a:xfrm>
          <a:prstGeom prst="rect">
            <a:avLst/>
          </a:prstGeom>
        </p:spPr>
      </p:pic>
      <p:pic>
        <p:nvPicPr>
          <p:cNvPr id="10" name="図 9">
            <a:extLst>
              <a:ext uri="{FF2B5EF4-FFF2-40B4-BE49-F238E27FC236}">
                <a16:creationId xmlns:a16="http://schemas.microsoft.com/office/drawing/2014/main" id="{17361362-335F-5E0F-65EB-95A558D0D2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103" y="0"/>
            <a:ext cx="6858000" cy="6858000"/>
          </a:xfrm>
          <a:prstGeom prst="rect">
            <a:avLst/>
          </a:prstGeom>
        </p:spPr>
      </p:pic>
    </p:spTree>
    <p:extLst>
      <p:ext uri="{BB962C8B-B14F-4D97-AF65-F5344CB8AC3E}">
        <p14:creationId xmlns:p14="http://schemas.microsoft.com/office/powerpoint/2010/main" val="31365185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0E5836F-D0BB-E5B1-8B08-2EE1C59C598B}"/>
              </a:ext>
            </a:extLst>
          </p:cNvPr>
          <p:cNvSpPr txBox="1"/>
          <p:nvPr/>
        </p:nvSpPr>
        <p:spPr>
          <a:xfrm>
            <a:off x="1456840" y="5452110"/>
            <a:ext cx="6704180" cy="584775"/>
          </a:xfrm>
          <a:prstGeom prst="rect">
            <a:avLst/>
          </a:prstGeom>
          <a:noFill/>
        </p:spPr>
        <p:txBody>
          <a:bodyPr wrap="square">
            <a:spAutoFit/>
          </a:bodyPr>
          <a:lstStyle/>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深い学びは学習課題の質による。</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
        <p:nvSpPr>
          <p:cNvPr id="5" name="テキスト ボックス 4">
            <a:extLst>
              <a:ext uri="{FF2B5EF4-FFF2-40B4-BE49-F238E27FC236}">
                <a16:creationId xmlns:a16="http://schemas.microsoft.com/office/drawing/2014/main" id="{14CFA389-7462-0129-662D-32FCE74E0739}"/>
              </a:ext>
            </a:extLst>
          </p:cNvPr>
          <p:cNvSpPr txBox="1"/>
          <p:nvPr/>
        </p:nvSpPr>
        <p:spPr>
          <a:xfrm>
            <a:off x="1365400" y="1166789"/>
            <a:ext cx="8532980" cy="2062103"/>
          </a:xfrm>
          <a:prstGeom prst="rect">
            <a:avLst/>
          </a:prstGeom>
          <a:noFill/>
        </p:spPr>
        <p:txBody>
          <a:bodyPr wrap="square">
            <a:spAutoFit/>
          </a:bodyPr>
          <a:lstStyle/>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実験の目的を「</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みんなが観察した月や満月・半月は、それぞれ太陽・月・地球がどんな位置関係になったときかを調べる。」とすれば、この学習課題は不要です。</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
        <p:nvSpPr>
          <p:cNvPr id="6" name="テキスト ボックス 5">
            <a:extLst>
              <a:ext uri="{FF2B5EF4-FFF2-40B4-BE49-F238E27FC236}">
                <a16:creationId xmlns:a16="http://schemas.microsoft.com/office/drawing/2014/main" id="{1418C052-5653-8898-DC26-E708FCD460BD}"/>
              </a:ext>
            </a:extLst>
          </p:cNvPr>
          <p:cNvSpPr txBox="1"/>
          <p:nvPr/>
        </p:nvSpPr>
        <p:spPr>
          <a:xfrm>
            <a:off x="1365400" y="3801892"/>
            <a:ext cx="8663150" cy="1077218"/>
          </a:xfrm>
          <a:prstGeom prst="rect">
            <a:avLst/>
          </a:prstGeom>
          <a:noFill/>
        </p:spPr>
        <p:txBody>
          <a:bodyPr wrap="square">
            <a:spAutoFit/>
          </a:bodyPr>
          <a:lstStyle/>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しかし、この学習課題は深い学びにつながると考えています。</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298651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1A30C8A-FF90-48B0-AB29-03791AC31589}"/>
              </a:ext>
            </a:extLst>
          </p:cNvPr>
          <p:cNvSpPr txBox="1"/>
          <p:nvPr/>
        </p:nvSpPr>
        <p:spPr>
          <a:xfrm>
            <a:off x="1080000" y="720000"/>
            <a:ext cx="10080000" cy="4524315"/>
          </a:xfrm>
          <a:prstGeom prst="rect">
            <a:avLst/>
          </a:prstGeom>
          <a:noFill/>
        </p:spPr>
        <p:txBody>
          <a:bodyPr wrap="square">
            <a:spAutoFit/>
          </a:bodyPr>
          <a:lstStyle/>
          <a:p>
            <a:pPr algn="just"/>
            <a:r>
              <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rPr>
              <a:t>③ 月の観察結果が、太陽と月とがどんな位置関係の時であったかをどのように理解させるか。</a:t>
            </a:r>
          </a:p>
          <a:p>
            <a:pPr algn="just"/>
            <a:endParaRPr lang="en-US" altLang="ja-JP" sz="3200" b="1"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endParaRPr lang="en-US" altLang="ja-JP" sz="3200" b="1"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rPr>
              <a:t>　①の観察結果と②の実験結果を結びつけて考えるような学習課題に取り組ませる。</a:t>
            </a:r>
          </a:p>
          <a:p>
            <a:pPr algn="just"/>
            <a:endParaRPr lang="en-US" altLang="ja-JP" sz="3200" b="1"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endPar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endPar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
        <p:nvSpPr>
          <p:cNvPr id="2" name="テキスト ボックス 1">
            <a:extLst>
              <a:ext uri="{FF2B5EF4-FFF2-40B4-BE49-F238E27FC236}">
                <a16:creationId xmlns:a16="http://schemas.microsoft.com/office/drawing/2014/main" id="{996A4801-B44E-4268-33DD-3C821D13F866}"/>
              </a:ext>
            </a:extLst>
          </p:cNvPr>
          <p:cNvSpPr txBox="1"/>
          <p:nvPr/>
        </p:nvSpPr>
        <p:spPr>
          <a:xfrm>
            <a:off x="2291856" y="4659540"/>
            <a:ext cx="7865696" cy="584775"/>
          </a:xfrm>
          <a:prstGeom prst="rect">
            <a:avLst/>
          </a:prstGeom>
          <a:noFill/>
        </p:spPr>
        <p:txBody>
          <a:bodyPr wrap="square">
            <a:spAutoFit/>
          </a:bodyPr>
          <a:lstStyle/>
          <a:p>
            <a:pPr algn="just"/>
            <a:r>
              <a:rPr lang="ja-JP" altLang="en-US" sz="3200" b="1" i="0" u="none" strike="noStrike" baseline="0" dirty="0">
                <a:solidFill>
                  <a:srgbClr val="FF0000"/>
                </a:solidFill>
                <a:latin typeface="游ゴシック Medium" panose="020B0500000000000000" pitchFamily="50" charset="-128"/>
                <a:ea typeface="游ゴシック Medium" panose="020B0500000000000000" pitchFamily="50" charset="-128"/>
              </a:rPr>
              <a:t>質の高い学習課題が深い学びにつながる</a:t>
            </a:r>
          </a:p>
        </p:txBody>
      </p:sp>
    </p:spTree>
    <p:extLst>
      <p:ext uri="{BB962C8B-B14F-4D97-AF65-F5344CB8AC3E}">
        <p14:creationId xmlns:p14="http://schemas.microsoft.com/office/powerpoint/2010/main" val="50771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1A30C8A-FF90-48B0-AB29-03791AC31589}"/>
              </a:ext>
            </a:extLst>
          </p:cNvPr>
          <p:cNvSpPr txBox="1"/>
          <p:nvPr/>
        </p:nvSpPr>
        <p:spPr>
          <a:xfrm>
            <a:off x="826474" y="528727"/>
            <a:ext cx="10080000" cy="584775"/>
          </a:xfrm>
          <a:prstGeom prst="rect">
            <a:avLst/>
          </a:prstGeom>
          <a:noFill/>
        </p:spPr>
        <p:txBody>
          <a:bodyPr wrap="square">
            <a:spAutoFit/>
          </a:bodyPr>
          <a:lstStyle/>
          <a:p>
            <a:pPr algn="just"/>
            <a:r>
              <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rPr>
              <a:t>深い学びになるか否かは、学習課題の質による。</a:t>
            </a:r>
          </a:p>
        </p:txBody>
      </p:sp>
      <p:sp>
        <p:nvSpPr>
          <p:cNvPr id="5" name="テキスト ボックス 4">
            <a:extLst>
              <a:ext uri="{FF2B5EF4-FFF2-40B4-BE49-F238E27FC236}">
                <a16:creationId xmlns:a16="http://schemas.microsoft.com/office/drawing/2014/main" id="{14CFA389-7462-0129-662D-32FCE74E0739}"/>
              </a:ext>
            </a:extLst>
          </p:cNvPr>
          <p:cNvSpPr txBox="1"/>
          <p:nvPr/>
        </p:nvSpPr>
        <p:spPr>
          <a:xfrm>
            <a:off x="1456840" y="1386840"/>
            <a:ext cx="9449634" cy="2554545"/>
          </a:xfrm>
          <a:prstGeom prst="rect">
            <a:avLst/>
          </a:prstGeom>
          <a:noFill/>
        </p:spPr>
        <p:txBody>
          <a:bodyPr wrap="square">
            <a:spAutoFit/>
          </a:bodyPr>
          <a:lstStyle/>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ちょっと難しい課題</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解けそうであるが、少し考えないと解けない課題</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答えが複数ある課題</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解き方が複数ある課題</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答えとなる理由が複数ある課題</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
        <p:nvSpPr>
          <p:cNvPr id="2" name="テキスト ボックス 1">
            <a:extLst>
              <a:ext uri="{FF2B5EF4-FFF2-40B4-BE49-F238E27FC236}">
                <a16:creationId xmlns:a16="http://schemas.microsoft.com/office/drawing/2014/main" id="{B54345C0-D02F-F2A5-BF4A-2B44985F243B}"/>
              </a:ext>
            </a:extLst>
          </p:cNvPr>
          <p:cNvSpPr txBox="1"/>
          <p:nvPr/>
        </p:nvSpPr>
        <p:spPr>
          <a:xfrm>
            <a:off x="1371183" y="4245203"/>
            <a:ext cx="9449634" cy="1569660"/>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課題を難しくする</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不要な情報を入れる</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問題数を多くする</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30056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4A28ADE-A0F9-44B1-AFEF-2BCCA12BC8B5}"/>
              </a:ext>
            </a:extLst>
          </p:cNvPr>
          <p:cNvSpPr txBox="1"/>
          <p:nvPr/>
        </p:nvSpPr>
        <p:spPr>
          <a:xfrm>
            <a:off x="737550" y="341977"/>
            <a:ext cx="10716900" cy="2062103"/>
          </a:xfrm>
          <a:prstGeom prst="rect">
            <a:avLst/>
          </a:prstGeom>
          <a:noFill/>
          <a:ln w="25400" cap="rnd">
            <a:solidFill>
              <a:schemeClr val="tx1"/>
            </a:solid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algn="just"/>
            <a:r>
              <a:rPr lang="ja-JP" altLang="en-US" sz="3200" b="0" i="0" u="none" strike="noStrike" baseline="0" dirty="0">
                <a:solidFill>
                  <a:srgbClr val="0070C0"/>
                </a:solidFill>
                <a:latin typeface="游ゴシック Medium" panose="020B0500000000000000" pitchFamily="50" charset="-128"/>
                <a:ea typeface="游ゴシック Medium" panose="020B0500000000000000" pitchFamily="50" charset="-128"/>
              </a:rPr>
              <a:t>課題</a:t>
            </a:r>
            <a:r>
              <a:rPr lang="en-US" altLang="ja-JP" sz="3200" b="0" i="0" u="none" strike="noStrike" baseline="0" dirty="0">
                <a:solidFill>
                  <a:srgbClr val="0070C0"/>
                </a:solidFill>
                <a:latin typeface="游ゴシック Medium" panose="020B0500000000000000" pitchFamily="50" charset="-128"/>
                <a:ea typeface="游ゴシック Medium" panose="020B0500000000000000" pitchFamily="50" charset="-128"/>
              </a:rPr>
              <a:t>3</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a:t>
            </a:r>
            <a:r>
              <a:rPr lang="ja-JP" altLang="en-US" sz="3200" dirty="0">
                <a:solidFill>
                  <a:srgbClr val="000000"/>
                </a:solidFill>
                <a:latin typeface="游ゴシック Medium" panose="020B0500000000000000" pitchFamily="50" charset="-128"/>
                <a:ea typeface="游ゴシック Medium" panose="020B0500000000000000" pitchFamily="50" charset="-128"/>
              </a:rPr>
              <a:t>月</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は地球のまわりを回っています。</a:t>
            </a:r>
            <a:r>
              <a:rPr lang="ja-JP" altLang="en-US" sz="3200" dirty="0">
                <a:solidFill>
                  <a:srgbClr val="000000"/>
                </a:solidFill>
                <a:latin typeface="游ゴシック Medium" panose="020B0500000000000000" pitchFamily="50" charset="-128"/>
                <a:ea typeface="游ゴシック Medium" panose="020B0500000000000000" pitchFamily="50" charset="-128"/>
              </a:rPr>
              <a:t>地球の北極上空から見て、</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月は地球のまわりを右回りに回っていますか、左回りに回っていますか。実験結果と観察結果から考えなさい。</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12" name="テキスト ボックス 11">
            <a:extLst>
              <a:ext uri="{FF2B5EF4-FFF2-40B4-BE49-F238E27FC236}">
                <a16:creationId xmlns:a16="http://schemas.microsoft.com/office/drawing/2014/main" id="{2D9C182C-035C-484F-97E4-85BD63F2B837}"/>
              </a:ext>
            </a:extLst>
          </p:cNvPr>
          <p:cNvSpPr txBox="1"/>
          <p:nvPr/>
        </p:nvSpPr>
        <p:spPr>
          <a:xfrm>
            <a:off x="1473852" y="2978514"/>
            <a:ext cx="9642167" cy="1077218"/>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班で解決しましょう。</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根拠も述べなさい。</a:t>
            </a:r>
          </a:p>
        </p:txBody>
      </p:sp>
      <p:sp>
        <p:nvSpPr>
          <p:cNvPr id="5" name="テキスト ボックス 4">
            <a:extLst>
              <a:ext uri="{FF2B5EF4-FFF2-40B4-BE49-F238E27FC236}">
                <a16:creationId xmlns:a16="http://schemas.microsoft.com/office/drawing/2014/main" id="{8F941C59-17AD-BA9B-EA60-25D5A9A2876C}"/>
              </a:ext>
            </a:extLst>
          </p:cNvPr>
          <p:cNvSpPr txBox="1"/>
          <p:nvPr/>
        </p:nvSpPr>
        <p:spPr>
          <a:xfrm>
            <a:off x="1473852" y="4210567"/>
            <a:ext cx="8287093" cy="2062103"/>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早く解決した班は</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dirty="0">
                <a:solidFill>
                  <a:srgbClr val="000000"/>
                </a:solidFill>
                <a:latin typeface="游ゴシック Medium" panose="020B0500000000000000" pitchFamily="50" charset="-128"/>
                <a:ea typeface="游ゴシック Medium" panose="020B0500000000000000" pitchFamily="50" charset="-128"/>
              </a:rPr>
              <a:t>　○</a:t>
            </a:r>
            <a:r>
              <a:rPr lang="en-US" altLang="ja-JP" sz="3200" dirty="0">
                <a:solidFill>
                  <a:srgbClr val="000000"/>
                </a:solidFill>
                <a:latin typeface="游ゴシック Medium" panose="020B0500000000000000" pitchFamily="50" charset="-128"/>
                <a:ea typeface="游ゴシック Medium" panose="020B0500000000000000" pitchFamily="50" charset="-128"/>
              </a:rPr>
              <a:t>2</a:t>
            </a:r>
            <a:r>
              <a:rPr lang="ja-JP" altLang="en-US" sz="3200" dirty="0">
                <a:solidFill>
                  <a:srgbClr val="000000"/>
                </a:solidFill>
                <a:latin typeface="游ゴシック Medium" panose="020B0500000000000000" pitchFamily="50" charset="-128"/>
                <a:ea typeface="游ゴシック Medium" panose="020B0500000000000000" pitchFamily="50" charset="-128"/>
              </a:rPr>
              <a:t>つ目の根拠を考えなさい。</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○班の誰が当たっても発表できるように</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準備しておきましょう</a:t>
            </a:r>
          </a:p>
        </p:txBody>
      </p:sp>
      <p:sp>
        <p:nvSpPr>
          <p:cNvPr id="6" name="矢印: 下 5">
            <a:extLst>
              <a:ext uri="{FF2B5EF4-FFF2-40B4-BE49-F238E27FC236}">
                <a16:creationId xmlns:a16="http://schemas.microsoft.com/office/drawing/2014/main" id="{AFAF6CBF-028C-982C-EEAA-204F83B90B1D}"/>
              </a:ext>
            </a:extLst>
          </p:cNvPr>
          <p:cNvSpPr/>
          <p:nvPr/>
        </p:nvSpPr>
        <p:spPr>
          <a:xfrm rot="2614153">
            <a:off x="5864416" y="3983594"/>
            <a:ext cx="715799" cy="72904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7" name="矢印: 下 6">
            <a:extLst>
              <a:ext uri="{FF2B5EF4-FFF2-40B4-BE49-F238E27FC236}">
                <a16:creationId xmlns:a16="http://schemas.microsoft.com/office/drawing/2014/main" id="{32F272DD-9E11-CFB6-DC7F-E1D879F011EE}"/>
              </a:ext>
            </a:extLst>
          </p:cNvPr>
          <p:cNvSpPr/>
          <p:nvPr/>
        </p:nvSpPr>
        <p:spPr>
          <a:xfrm rot="2614153">
            <a:off x="8892491" y="4539091"/>
            <a:ext cx="715799" cy="72904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3E42A44-7DAC-E816-EF6A-15DFB42B3D95}"/>
              </a:ext>
            </a:extLst>
          </p:cNvPr>
          <p:cNvSpPr txBox="1"/>
          <p:nvPr/>
        </p:nvSpPr>
        <p:spPr>
          <a:xfrm>
            <a:off x="6096000" y="3233805"/>
            <a:ext cx="5709976" cy="584775"/>
          </a:xfrm>
          <a:prstGeom prst="rect">
            <a:avLst/>
          </a:prstGeom>
          <a:noFill/>
        </p:spPr>
        <p:txBody>
          <a:bodyPr wrap="square">
            <a:spAutoFit/>
          </a:bodyPr>
          <a:lstStyle/>
          <a:p>
            <a:pPr algn="just"/>
            <a:r>
              <a:rPr lang="ja-JP" altLang="en-US" sz="3200" b="0" i="0" u="none" strike="noStrike" baseline="0" dirty="0">
                <a:solidFill>
                  <a:srgbClr val="FF0000"/>
                </a:solidFill>
                <a:latin typeface="游ゴシック Medium" panose="020B0500000000000000" pitchFamily="50" charset="-128"/>
                <a:ea typeface="游ゴシック Medium" panose="020B0500000000000000" pitchFamily="50" charset="-128"/>
              </a:rPr>
              <a:t>深い学び　ひまにさせない</a:t>
            </a:r>
            <a:endParaRPr lang="en-US" altLang="ja-JP" sz="3200" b="0" i="0" u="none" strike="noStrike" baseline="0" dirty="0">
              <a:solidFill>
                <a:srgbClr val="FF0000"/>
              </a:solidFill>
              <a:latin typeface="游ゴシック Medium" panose="020B0500000000000000" pitchFamily="50" charset="-128"/>
              <a:ea typeface="游ゴシック Medium" panose="020B0500000000000000" pitchFamily="50" charset="-128"/>
            </a:endParaRPr>
          </a:p>
        </p:txBody>
      </p:sp>
      <p:sp>
        <p:nvSpPr>
          <p:cNvPr id="10" name="テキスト ボックス 9">
            <a:extLst>
              <a:ext uri="{FF2B5EF4-FFF2-40B4-BE49-F238E27FC236}">
                <a16:creationId xmlns:a16="http://schemas.microsoft.com/office/drawing/2014/main" id="{F15B7D4E-F692-541A-4984-DCFD2E24A466}"/>
              </a:ext>
            </a:extLst>
          </p:cNvPr>
          <p:cNvSpPr txBox="1"/>
          <p:nvPr/>
        </p:nvSpPr>
        <p:spPr>
          <a:xfrm>
            <a:off x="8181166" y="3973415"/>
            <a:ext cx="4049185" cy="584775"/>
          </a:xfrm>
          <a:prstGeom prst="rect">
            <a:avLst/>
          </a:prstGeom>
          <a:noFill/>
        </p:spPr>
        <p:txBody>
          <a:bodyPr wrap="square">
            <a:spAutoFit/>
          </a:bodyPr>
          <a:lstStyle/>
          <a:p>
            <a:pPr algn="just"/>
            <a:r>
              <a:rPr lang="ja-JP" altLang="en-US" sz="3200" b="0" i="0" u="none" strike="noStrike" baseline="0" dirty="0">
                <a:solidFill>
                  <a:srgbClr val="FF0000"/>
                </a:solidFill>
                <a:latin typeface="游ゴシック Medium" panose="020B0500000000000000" pitchFamily="50" charset="-128"/>
                <a:ea typeface="游ゴシック Medium" panose="020B0500000000000000" pitchFamily="50" charset="-128"/>
              </a:rPr>
              <a:t>全員に取り組ませる</a:t>
            </a:r>
            <a:endParaRPr lang="en-US" altLang="ja-JP" sz="3200" b="0" i="0" u="none" strike="noStrike" baseline="0" dirty="0">
              <a:solidFill>
                <a:srgbClr val="FF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46468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4A28ADE-A0F9-44B1-AFEF-2BCCA12BC8B5}"/>
              </a:ext>
            </a:extLst>
          </p:cNvPr>
          <p:cNvSpPr txBox="1"/>
          <p:nvPr/>
        </p:nvSpPr>
        <p:spPr>
          <a:xfrm>
            <a:off x="737550" y="341977"/>
            <a:ext cx="10716900" cy="2062103"/>
          </a:xfrm>
          <a:prstGeom prst="rect">
            <a:avLst/>
          </a:prstGeom>
          <a:noFill/>
          <a:ln w="25400" cap="rnd">
            <a:solidFill>
              <a:schemeClr val="tx1"/>
            </a:solidFil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algn="just"/>
            <a:r>
              <a:rPr lang="ja-JP" altLang="en-US" sz="3200" b="0" i="0" u="none" strike="noStrike" baseline="0" dirty="0">
                <a:solidFill>
                  <a:srgbClr val="0070C0"/>
                </a:solidFill>
                <a:latin typeface="游ゴシック Medium" panose="020B0500000000000000" pitchFamily="50" charset="-128"/>
                <a:ea typeface="游ゴシック Medium" panose="020B0500000000000000" pitchFamily="50" charset="-128"/>
              </a:rPr>
              <a:t>課題</a:t>
            </a:r>
            <a:r>
              <a:rPr lang="en-US" altLang="ja-JP" sz="3200" b="0" i="0" u="none" strike="noStrike" baseline="0" dirty="0">
                <a:solidFill>
                  <a:srgbClr val="0070C0"/>
                </a:solidFill>
                <a:latin typeface="游ゴシック Medium" panose="020B0500000000000000" pitchFamily="50" charset="-128"/>
                <a:ea typeface="游ゴシック Medium" panose="020B0500000000000000" pitchFamily="50" charset="-128"/>
              </a:rPr>
              <a:t>3</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a:t>
            </a:r>
            <a:r>
              <a:rPr lang="ja-JP" altLang="en-US" sz="3200" dirty="0">
                <a:solidFill>
                  <a:srgbClr val="000000"/>
                </a:solidFill>
                <a:latin typeface="游ゴシック Medium" panose="020B0500000000000000" pitchFamily="50" charset="-128"/>
                <a:ea typeface="游ゴシック Medium" panose="020B0500000000000000" pitchFamily="50" charset="-128"/>
              </a:rPr>
              <a:t>月</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は地球のまわりを回っています。</a:t>
            </a:r>
            <a:r>
              <a:rPr lang="ja-JP" altLang="en-US" sz="3200" dirty="0">
                <a:solidFill>
                  <a:srgbClr val="000000"/>
                </a:solidFill>
                <a:latin typeface="游ゴシック Medium" panose="020B0500000000000000" pitchFamily="50" charset="-128"/>
                <a:ea typeface="游ゴシック Medium" panose="020B0500000000000000" pitchFamily="50" charset="-128"/>
              </a:rPr>
              <a:t>地球の北極上空から見て、</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月は地球のまわりを右回りに回っていますか、左回りに回っていますか。実験結果と観察結果から考えなさい。</a:t>
            </a:r>
            <a:endParaRPr lang="en-US" altLang="ja-JP" sz="3200" dirty="0">
              <a:solidFill>
                <a:srgbClr val="000000"/>
              </a:solidFill>
              <a:latin typeface="游ゴシック Medium" panose="020B0500000000000000" pitchFamily="50" charset="-128"/>
              <a:ea typeface="游ゴシック Medium" panose="020B0500000000000000" pitchFamily="50" charset="-128"/>
            </a:endParaRPr>
          </a:p>
        </p:txBody>
      </p:sp>
      <p:sp>
        <p:nvSpPr>
          <p:cNvPr id="12" name="テキスト ボックス 11">
            <a:extLst>
              <a:ext uri="{FF2B5EF4-FFF2-40B4-BE49-F238E27FC236}">
                <a16:creationId xmlns:a16="http://schemas.microsoft.com/office/drawing/2014/main" id="{2D9C182C-035C-484F-97E4-85BD63F2B837}"/>
              </a:ext>
            </a:extLst>
          </p:cNvPr>
          <p:cNvSpPr txBox="1"/>
          <p:nvPr/>
        </p:nvSpPr>
        <p:spPr>
          <a:xfrm>
            <a:off x="1473852" y="2978514"/>
            <a:ext cx="9642167" cy="584775"/>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全体交流</a:t>
            </a:r>
          </a:p>
        </p:txBody>
      </p:sp>
      <p:sp>
        <p:nvSpPr>
          <p:cNvPr id="5" name="テキスト ボックス 4">
            <a:extLst>
              <a:ext uri="{FF2B5EF4-FFF2-40B4-BE49-F238E27FC236}">
                <a16:creationId xmlns:a16="http://schemas.microsoft.com/office/drawing/2014/main" id="{8F941C59-17AD-BA9B-EA60-25D5A9A2876C}"/>
              </a:ext>
            </a:extLst>
          </p:cNvPr>
          <p:cNvSpPr txBox="1"/>
          <p:nvPr/>
        </p:nvSpPr>
        <p:spPr>
          <a:xfrm>
            <a:off x="1473852" y="4210567"/>
            <a:ext cx="8287093" cy="584775"/>
          </a:xfrm>
          <a:prstGeom prst="rect">
            <a:avLst/>
          </a:prstGeom>
          <a:noFill/>
        </p:spPr>
        <p:txBody>
          <a:bodyPr wrap="square">
            <a:spAutoFit/>
          </a:bodyPr>
          <a:lstStyle/>
          <a:p>
            <a:pPr algn="just"/>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2</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つの根拠</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42774692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B4A7E63-5165-4780-B7CF-8E7F00B1DDFA}"/>
              </a:ext>
            </a:extLst>
          </p:cNvPr>
          <p:cNvPicPr>
            <a:picLocks noChangeAspect="1"/>
          </p:cNvPicPr>
          <p:nvPr/>
        </p:nvPicPr>
        <p:blipFill>
          <a:blip r:embed="rId2"/>
          <a:stretch>
            <a:fillRect/>
          </a:stretch>
        </p:blipFill>
        <p:spPr>
          <a:xfrm>
            <a:off x="4630200" y="2939831"/>
            <a:ext cx="2895851" cy="2956816"/>
          </a:xfrm>
          <a:prstGeom prst="rect">
            <a:avLst/>
          </a:prstGeom>
        </p:spPr>
      </p:pic>
      <p:pic>
        <p:nvPicPr>
          <p:cNvPr id="10" name="図 9">
            <a:extLst>
              <a:ext uri="{FF2B5EF4-FFF2-40B4-BE49-F238E27FC236}">
                <a16:creationId xmlns:a16="http://schemas.microsoft.com/office/drawing/2014/main" id="{9CF403A4-D19A-4718-B3F9-B90F50E20FA0}"/>
              </a:ext>
            </a:extLst>
          </p:cNvPr>
          <p:cNvPicPr>
            <a:picLocks noChangeAspect="1"/>
          </p:cNvPicPr>
          <p:nvPr/>
        </p:nvPicPr>
        <p:blipFill>
          <a:blip r:embed="rId3"/>
          <a:stretch>
            <a:fillRect/>
          </a:stretch>
        </p:blipFill>
        <p:spPr>
          <a:xfrm flipH="1">
            <a:off x="4394950" y="3046926"/>
            <a:ext cx="1429915" cy="1658256"/>
          </a:xfrm>
          <a:prstGeom prst="rect">
            <a:avLst/>
          </a:prstGeom>
        </p:spPr>
      </p:pic>
      <p:sp>
        <p:nvSpPr>
          <p:cNvPr id="12" name="テキスト ボックス 11">
            <a:extLst>
              <a:ext uri="{FF2B5EF4-FFF2-40B4-BE49-F238E27FC236}">
                <a16:creationId xmlns:a16="http://schemas.microsoft.com/office/drawing/2014/main" id="{2D9C182C-035C-484F-97E4-85BD63F2B837}"/>
              </a:ext>
            </a:extLst>
          </p:cNvPr>
          <p:cNvSpPr txBox="1"/>
          <p:nvPr/>
        </p:nvSpPr>
        <p:spPr>
          <a:xfrm>
            <a:off x="2953184" y="1350350"/>
            <a:ext cx="3354032" cy="584775"/>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答えは、左回り</a:t>
            </a:r>
          </a:p>
        </p:txBody>
      </p:sp>
      <p:sp>
        <p:nvSpPr>
          <p:cNvPr id="13" name="テキスト ボックス 12">
            <a:extLst>
              <a:ext uri="{FF2B5EF4-FFF2-40B4-BE49-F238E27FC236}">
                <a16:creationId xmlns:a16="http://schemas.microsoft.com/office/drawing/2014/main" id="{1DEA92F1-FD24-4133-B1D4-28D6E0B942BD}"/>
              </a:ext>
            </a:extLst>
          </p:cNvPr>
          <p:cNvSpPr txBox="1"/>
          <p:nvPr/>
        </p:nvSpPr>
        <p:spPr>
          <a:xfrm>
            <a:off x="5691748" y="4763707"/>
            <a:ext cx="2291255" cy="584775"/>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地球</a:t>
            </a:r>
          </a:p>
        </p:txBody>
      </p:sp>
      <p:sp>
        <p:nvSpPr>
          <p:cNvPr id="14" name="テキスト ボックス 13">
            <a:extLst>
              <a:ext uri="{FF2B5EF4-FFF2-40B4-BE49-F238E27FC236}">
                <a16:creationId xmlns:a16="http://schemas.microsoft.com/office/drawing/2014/main" id="{60239F6F-77F7-44F6-BCCD-FF25F78E245A}"/>
              </a:ext>
            </a:extLst>
          </p:cNvPr>
          <p:cNvSpPr txBox="1"/>
          <p:nvPr/>
        </p:nvSpPr>
        <p:spPr>
          <a:xfrm>
            <a:off x="6174034" y="2464952"/>
            <a:ext cx="2291255" cy="584775"/>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月</a:t>
            </a:r>
          </a:p>
        </p:txBody>
      </p:sp>
      <p:sp>
        <p:nvSpPr>
          <p:cNvPr id="15" name="テキスト ボックス 14">
            <a:extLst>
              <a:ext uri="{FF2B5EF4-FFF2-40B4-BE49-F238E27FC236}">
                <a16:creationId xmlns:a16="http://schemas.microsoft.com/office/drawing/2014/main" id="{48E9D8B7-F41C-446E-88C8-4082B1A10ED8}"/>
              </a:ext>
            </a:extLst>
          </p:cNvPr>
          <p:cNvSpPr txBox="1"/>
          <p:nvPr/>
        </p:nvSpPr>
        <p:spPr>
          <a:xfrm>
            <a:off x="3166472" y="3199326"/>
            <a:ext cx="2291255" cy="584775"/>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左回り</a:t>
            </a:r>
          </a:p>
        </p:txBody>
      </p:sp>
    </p:spTree>
    <p:extLst>
      <p:ext uri="{BB962C8B-B14F-4D97-AF65-F5344CB8AC3E}">
        <p14:creationId xmlns:p14="http://schemas.microsoft.com/office/powerpoint/2010/main" val="26788707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BA103A4-4999-4DC1-A441-B7D732F00614}"/>
              </a:ext>
            </a:extLst>
          </p:cNvPr>
          <p:cNvPicPr>
            <a:picLocks noChangeAspect="1"/>
          </p:cNvPicPr>
          <p:nvPr/>
        </p:nvPicPr>
        <p:blipFill>
          <a:blip r:embed="rId2"/>
          <a:stretch>
            <a:fillRect/>
          </a:stretch>
        </p:blipFill>
        <p:spPr>
          <a:xfrm>
            <a:off x="713086" y="2717056"/>
            <a:ext cx="5475532" cy="3121769"/>
          </a:xfrm>
          <a:prstGeom prst="rect">
            <a:avLst/>
          </a:prstGeom>
        </p:spPr>
      </p:pic>
      <p:sp>
        <p:nvSpPr>
          <p:cNvPr id="10" name="テキスト ボックス 9">
            <a:extLst>
              <a:ext uri="{FF2B5EF4-FFF2-40B4-BE49-F238E27FC236}">
                <a16:creationId xmlns:a16="http://schemas.microsoft.com/office/drawing/2014/main" id="{1D202272-C960-4FF2-B6F9-44B3F751E7E4}"/>
              </a:ext>
            </a:extLst>
          </p:cNvPr>
          <p:cNvSpPr txBox="1"/>
          <p:nvPr/>
        </p:nvSpPr>
        <p:spPr>
          <a:xfrm>
            <a:off x="6428033" y="2717056"/>
            <a:ext cx="5050881" cy="1569660"/>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左の写真では、右半分が明るい半月が二日後に膨らんでいました。</a:t>
            </a:r>
          </a:p>
        </p:txBody>
      </p:sp>
      <p:sp>
        <p:nvSpPr>
          <p:cNvPr id="5" name="テキスト ボックス 4">
            <a:extLst>
              <a:ext uri="{FF2B5EF4-FFF2-40B4-BE49-F238E27FC236}">
                <a16:creationId xmlns:a16="http://schemas.microsoft.com/office/drawing/2014/main" id="{F5EA7B88-95AE-4D90-BE2F-CC36652E32A5}"/>
              </a:ext>
            </a:extLst>
          </p:cNvPr>
          <p:cNvSpPr txBox="1"/>
          <p:nvPr/>
        </p:nvSpPr>
        <p:spPr>
          <a:xfrm>
            <a:off x="925411" y="277035"/>
            <a:ext cx="5050881" cy="1569660"/>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観察では、三日月の明るい部分が日ごとに広くなっていきました。</a:t>
            </a:r>
          </a:p>
        </p:txBody>
      </p:sp>
      <p:sp>
        <p:nvSpPr>
          <p:cNvPr id="9" name="テキスト ボックス 8">
            <a:extLst>
              <a:ext uri="{FF2B5EF4-FFF2-40B4-BE49-F238E27FC236}">
                <a16:creationId xmlns:a16="http://schemas.microsoft.com/office/drawing/2014/main" id="{D9C4DB59-7623-47C4-BEC9-ADF010B8360D}"/>
              </a:ext>
            </a:extLst>
          </p:cNvPr>
          <p:cNvSpPr txBox="1"/>
          <p:nvPr/>
        </p:nvSpPr>
        <p:spPr>
          <a:xfrm>
            <a:off x="6428033" y="4595807"/>
            <a:ext cx="5050881" cy="1569660"/>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これを実験結果</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2</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に照らし合わせてみます。</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endPar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37518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B0F5175F-E0C3-4D62-82C3-95D044AF1359}"/>
              </a:ext>
            </a:extLst>
          </p:cNvPr>
          <p:cNvPicPr>
            <a:picLocks noChangeAspect="1"/>
          </p:cNvPicPr>
          <p:nvPr/>
        </p:nvPicPr>
        <p:blipFill>
          <a:blip r:embed="rId2"/>
          <a:stretch>
            <a:fillRect/>
          </a:stretch>
        </p:blipFill>
        <p:spPr>
          <a:xfrm>
            <a:off x="458005" y="278656"/>
            <a:ext cx="7828272" cy="2178793"/>
          </a:xfrm>
          <a:prstGeom prst="rect">
            <a:avLst/>
          </a:prstGeom>
        </p:spPr>
      </p:pic>
      <p:sp>
        <p:nvSpPr>
          <p:cNvPr id="14" name="テキスト ボックス 13">
            <a:extLst>
              <a:ext uri="{FF2B5EF4-FFF2-40B4-BE49-F238E27FC236}">
                <a16:creationId xmlns:a16="http://schemas.microsoft.com/office/drawing/2014/main" id="{F7E71849-E9FE-41CA-A71B-CC2B18F5EE6D}"/>
              </a:ext>
            </a:extLst>
          </p:cNvPr>
          <p:cNvSpPr txBox="1"/>
          <p:nvPr/>
        </p:nvSpPr>
        <p:spPr>
          <a:xfrm>
            <a:off x="960683" y="2614607"/>
            <a:ext cx="5050881" cy="1077218"/>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観察では、三日月の明るい部分が、</a:t>
            </a:r>
          </a:p>
        </p:txBody>
      </p:sp>
      <p:sp>
        <p:nvSpPr>
          <p:cNvPr id="15" name="テキスト ボックス 14">
            <a:extLst>
              <a:ext uri="{FF2B5EF4-FFF2-40B4-BE49-F238E27FC236}">
                <a16:creationId xmlns:a16="http://schemas.microsoft.com/office/drawing/2014/main" id="{3ED0A776-C9F9-4822-8554-0BA606CAD912}"/>
              </a:ext>
            </a:extLst>
          </p:cNvPr>
          <p:cNvSpPr txBox="1"/>
          <p:nvPr/>
        </p:nvSpPr>
        <p:spPr>
          <a:xfrm>
            <a:off x="6428033" y="2707531"/>
            <a:ext cx="5050881" cy="1077218"/>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写真では、右半分が明るい半月が、</a:t>
            </a:r>
          </a:p>
        </p:txBody>
      </p:sp>
      <p:pic>
        <p:nvPicPr>
          <p:cNvPr id="12" name="図 11">
            <a:extLst>
              <a:ext uri="{FF2B5EF4-FFF2-40B4-BE49-F238E27FC236}">
                <a16:creationId xmlns:a16="http://schemas.microsoft.com/office/drawing/2014/main" id="{4C506B4A-9B2D-4C3D-8CBB-75444B971240}"/>
              </a:ext>
            </a:extLst>
          </p:cNvPr>
          <p:cNvPicPr>
            <a:picLocks noChangeAspect="1"/>
          </p:cNvPicPr>
          <p:nvPr/>
        </p:nvPicPr>
        <p:blipFill>
          <a:blip r:embed="rId3"/>
          <a:stretch>
            <a:fillRect/>
          </a:stretch>
        </p:blipFill>
        <p:spPr>
          <a:xfrm>
            <a:off x="6096000" y="886035"/>
            <a:ext cx="790811" cy="808003"/>
          </a:xfrm>
          <a:prstGeom prst="rect">
            <a:avLst/>
          </a:prstGeom>
        </p:spPr>
      </p:pic>
      <p:cxnSp>
        <p:nvCxnSpPr>
          <p:cNvPr id="17" name="直線矢印コネクタ 16">
            <a:extLst>
              <a:ext uri="{FF2B5EF4-FFF2-40B4-BE49-F238E27FC236}">
                <a16:creationId xmlns:a16="http://schemas.microsoft.com/office/drawing/2014/main" id="{EDA2016C-5D89-4A80-A676-C6D7E14A223E}"/>
              </a:ext>
            </a:extLst>
          </p:cNvPr>
          <p:cNvCxnSpPr/>
          <p:nvPr/>
        </p:nvCxnSpPr>
        <p:spPr>
          <a:xfrm flipH="1">
            <a:off x="5806634" y="886036"/>
            <a:ext cx="44704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5151FE14-99B6-4C5C-A35D-6D5C6F134740}"/>
              </a:ext>
            </a:extLst>
          </p:cNvPr>
          <p:cNvSpPr txBox="1"/>
          <p:nvPr/>
        </p:nvSpPr>
        <p:spPr>
          <a:xfrm>
            <a:off x="943704" y="4091934"/>
            <a:ext cx="5050881" cy="2554545"/>
          </a:xfrm>
          <a:prstGeom prst="rect">
            <a:avLst/>
          </a:prstGeom>
          <a:noFill/>
        </p:spPr>
        <p:txBody>
          <a:bodyPr wrap="square">
            <a:spAutoFit/>
          </a:bodyPr>
          <a:lstStyle/>
          <a:p>
            <a:pPr algn="just"/>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実験結果では</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「イからウ」に変わった</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ということになります。</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endPar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
        <p:nvSpPr>
          <p:cNvPr id="20" name="テキスト ボックス 19">
            <a:extLst>
              <a:ext uri="{FF2B5EF4-FFF2-40B4-BE49-F238E27FC236}">
                <a16:creationId xmlns:a16="http://schemas.microsoft.com/office/drawing/2014/main" id="{E0193BFD-D005-449F-AB42-7B452EB1CD5C}"/>
              </a:ext>
            </a:extLst>
          </p:cNvPr>
          <p:cNvSpPr txBox="1"/>
          <p:nvPr/>
        </p:nvSpPr>
        <p:spPr>
          <a:xfrm>
            <a:off x="6428033" y="4195356"/>
            <a:ext cx="5050881" cy="2062103"/>
          </a:xfrm>
          <a:prstGeom prst="rect">
            <a:avLst/>
          </a:prstGeom>
          <a:noFill/>
        </p:spPr>
        <p:txBody>
          <a:bodyPr wrap="square">
            <a:spAutoFit/>
          </a:bodyPr>
          <a:lstStyle/>
          <a:p>
            <a:pPr algn="just"/>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実験結果では</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「ウからエ」に変わった</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ということになります。</a:t>
            </a:r>
          </a:p>
        </p:txBody>
      </p:sp>
      <p:pic>
        <p:nvPicPr>
          <p:cNvPr id="21" name="図 20">
            <a:extLst>
              <a:ext uri="{FF2B5EF4-FFF2-40B4-BE49-F238E27FC236}">
                <a16:creationId xmlns:a16="http://schemas.microsoft.com/office/drawing/2014/main" id="{89B00349-DB69-4369-85C3-4FF831A141C1}"/>
              </a:ext>
            </a:extLst>
          </p:cNvPr>
          <p:cNvPicPr>
            <a:picLocks noChangeAspect="1"/>
          </p:cNvPicPr>
          <p:nvPr/>
        </p:nvPicPr>
        <p:blipFill>
          <a:blip r:embed="rId3"/>
          <a:stretch>
            <a:fillRect/>
          </a:stretch>
        </p:blipFill>
        <p:spPr>
          <a:xfrm>
            <a:off x="5261114" y="886036"/>
            <a:ext cx="790811" cy="808003"/>
          </a:xfrm>
          <a:prstGeom prst="rect">
            <a:avLst/>
          </a:prstGeom>
        </p:spPr>
      </p:pic>
      <p:pic>
        <p:nvPicPr>
          <p:cNvPr id="23" name="図 22">
            <a:extLst>
              <a:ext uri="{FF2B5EF4-FFF2-40B4-BE49-F238E27FC236}">
                <a16:creationId xmlns:a16="http://schemas.microsoft.com/office/drawing/2014/main" id="{AB79C45D-BDE7-415D-A173-D0C66B06FF2B}"/>
              </a:ext>
            </a:extLst>
          </p:cNvPr>
          <p:cNvPicPr>
            <a:picLocks noChangeAspect="1"/>
          </p:cNvPicPr>
          <p:nvPr/>
        </p:nvPicPr>
        <p:blipFill>
          <a:blip r:embed="rId4"/>
          <a:stretch>
            <a:fillRect/>
          </a:stretch>
        </p:blipFill>
        <p:spPr>
          <a:xfrm>
            <a:off x="4739895" y="791531"/>
            <a:ext cx="566977" cy="231668"/>
          </a:xfrm>
          <a:prstGeom prst="rect">
            <a:avLst/>
          </a:prstGeom>
        </p:spPr>
      </p:pic>
      <p:sp>
        <p:nvSpPr>
          <p:cNvPr id="24" name="テキスト ボックス 23">
            <a:extLst>
              <a:ext uri="{FF2B5EF4-FFF2-40B4-BE49-F238E27FC236}">
                <a16:creationId xmlns:a16="http://schemas.microsoft.com/office/drawing/2014/main" id="{D612D120-1012-4EE4-A220-3FE17EAC4795}"/>
              </a:ext>
            </a:extLst>
          </p:cNvPr>
          <p:cNvSpPr txBox="1"/>
          <p:nvPr/>
        </p:nvSpPr>
        <p:spPr>
          <a:xfrm>
            <a:off x="943704" y="3121084"/>
            <a:ext cx="5050881" cy="1077218"/>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日ごとに広くなっていきます。</a:t>
            </a:r>
          </a:p>
        </p:txBody>
      </p:sp>
      <p:sp>
        <p:nvSpPr>
          <p:cNvPr id="25" name="テキスト ボックス 24">
            <a:extLst>
              <a:ext uri="{FF2B5EF4-FFF2-40B4-BE49-F238E27FC236}">
                <a16:creationId xmlns:a16="http://schemas.microsoft.com/office/drawing/2014/main" id="{091B58EA-7CC5-4B85-A8EC-074695C503EA}"/>
              </a:ext>
            </a:extLst>
          </p:cNvPr>
          <p:cNvSpPr txBox="1"/>
          <p:nvPr/>
        </p:nvSpPr>
        <p:spPr>
          <a:xfrm>
            <a:off x="6439769" y="3210003"/>
            <a:ext cx="5050881" cy="1077218"/>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二日後に膨らんでいました。</a:t>
            </a:r>
          </a:p>
        </p:txBody>
      </p:sp>
    </p:spTree>
    <p:extLst>
      <p:ext uri="{BB962C8B-B14F-4D97-AF65-F5344CB8AC3E}">
        <p14:creationId xmlns:p14="http://schemas.microsoft.com/office/powerpoint/2010/main" val="306509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p:bldP spid="20" grpId="0"/>
      <p:bldP spid="24" grpId="0"/>
      <p:bldP spid="2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14D4B51-D3FE-4CFA-B2D3-E1C3AC1A8B64}"/>
              </a:ext>
            </a:extLst>
          </p:cNvPr>
          <p:cNvSpPr txBox="1"/>
          <p:nvPr/>
        </p:nvSpPr>
        <p:spPr>
          <a:xfrm>
            <a:off x="455654" y="743237"/>
            <a:ext cx="4144921" cy="2062103"/>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観察結果の</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「イ→ウ→エ」を</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実験ワークシートで当てはめてみると、</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pic>
        <p:nvPicPr>
          <p:cNvPr id="2" name="図 1">
            <a:extLst>
              <a:ext uri="{FF2B5EF4-FFF2-40B4-BE49-F238E27FC236}">
                <a16:creationId xmlns:a16="http://schemas.microsoft.com/office/drawing/2014/main" id="{D8879636-EF75-4A6A-B41D-639C164F167F}"/>
              </a:ext>
            </a:extLst>
          </p:cNvPr>
          <p:cNvPicPr>
            <a:picLocks noChangeAspect="1"/>
          </p:cNvPicPr>
          <p:nvPr/>
        </p:nvPicPr>
        <p:blipFill>
          <a:blip r:embed="rId2"/>
          <a:stretch>
            <a:fillRect/>
          </a:stretch>
        </p:blipFill>
        <p:spPr>
          <a:xfrm>
            <a:off x="4676458" y="170108"/>
            <a:ext cx="7315834" cy="6687892"/>
          </a:xfrm>
          <a:prstGeom prst="rect">
            <a:avLst/>
          </a:prstGeom>
        </p:spPr>
      </p:pic>
      <p:sp>
        <p:nvSpPr>
          <p:cNvPr id="6" name="楕円 5">
            <a:extLst>
              <a:ext uri="{FF2B5EF4-FFF2-40B4-BE49-F238E27FC236}">
                <a16:creationId xmlns:a16="http://schemas.microsoft.com/office/drawing/2014/main" id="{4F1BECAE-6743-4F12-9A02-B3A6904BE432}"/>
              </a:ext>
            </a:extLst>
          </p:cNvPr>
          <p:cNvSpPr/>
          <p:nvPr/>
        </p:nvSpPr>
        <p:spPr>
          <a:xfrm>
            <a:off x="8496479" y="1169262"/>
            <a:ext cx="523875" cy="536983"/>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62F9395D-6C52-46BA-BB8B-F208D096ED28}"/>
              </a:ext>
            </a:extLst>
          </p:cNvPr>
          <p:cNvPicPr>
            <a:picLocks noChangeAspect="1"/>
          </p:cNvPicPr>
          <p:nvPr/>
        </p:nvPicPr>
        <p:blipFill>
          <a:blip r:embed="rId3"/>
          <a:stretch>
            <a:fillRect/>
          </a:stretch>
        </p:blipFill>
        <p:spPr>
          <a:xfrm>
            <a:off x="6882359" y="958063"/>
            <a:ext cx="560881" cy="573074"/>
          </a:xfrm>
          <a:prstGeom prst="rect">
            <a:avLst/>
          </a:prstGeom>
        </p:spPr>
      </p:pic>
      <p:pic>
        <p:nvPicPr>
          <p:cNvPr id="8" name="図 7">
            <a:extLst>
              <a:ext uri="{FF2B5EF4-FFF2-40B4-BE49-F238E27FC236}">
                <a16:creationId xmlns:a16="http://schemas.microsoft.com/office/drawing/2014/main" id="{A834209A-8CCB-4C25-80DE-7D1CF1574A8E}"/>
              </a:ext>
            </a:extLst>
          </p:cNvPr>
          <p:cNvPicPr>
            <a:picLocks noChangeAspect="1"/>
          </p:cNvPicPr>
          <p:nvPr/>
        </p:nvPicPr>
        <p:blipFill>
          <a:blip r:embed="rId3"/>
          <a:stretch>
            <a:fillRect/>
          </a:stretch>
        </p:blipFill>
        <p:spPr>
          <a:xfrm>
            <a:off x="6321478" y="1059663"/>
            <a:ext cx="560881" cy="573074"/>
          </a:xfrm>
          <a:prstGeom prst="rect">
            <a:avLst/>
          </a:prstGeom>
        </p:spPr>
      </p:pic>
      <p:sp>
        <p:nvSpPr>
          <p:cNvPr id="10" name="円弧 9">
            <a:extLst>
              <a:ext uri="{FF2B5EF4-FFF2-40B4-BE49-F238E27FC236}">
                <a16:creationId xmlns:a16="http://schemas.microsoft.com/office/drawing/2014/main" id="{18574862-8739-4AE6-82A5-D4F7C4720EB0}"/>
              </a:ext>
            </a:extLst>
          </p:cNvPr>
          <p:cNvSpPr/>
          <p:nvPr/>
        </p:nvSpPr>
        <p:spPr>
          <a:xfrm rot="2752896" flipH="1">
            <a:off x="7414579" y="1083526"/>
            <a:ext cx="1169512" cy="1022802"/>
          </a:xfrm>
          <a:prstGeom prst="arc">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4C6FBBE3-44EC-4608-8943-C7494478D451}"/>
              </a:ext>
            </a:extLst>
          </p:cNvPr>
          <p:cNvPicPr>
            <a:picLocks noChangeAspect="1"/>
          </p:cNvPicPr>
          <p:nvPr/>
        </p:nvPicPr>
        <p:blipFill>
          <a:blip r:embed="rId4"/>
          <a:stretch>
            <a:fillRect/>
          </a:stretch>
        </p:blipFill>
        <p:spPr>
          <a:xfrm rot="20021382">
            <a:off x="6332516" y="773139"/>
            <a:ext cx="798645" cy="268247"/>
          </a:xfrm>
          <a:prstGeom prst="rect">
            <a:avLst/>
          </a:prstGeom>
        </p:spPr>
      </p:pic>
      <p:sp>
        <p:nvSpPr>
          <p:cNvPr id="12" name="テキスト ボックス 11">
            <a:extLst>
              <a:ext uri="{FF2B5EF4-FFF2-40B4-BE49-F238E27FC236}">
                <a16:creationId xmlns:a16="http://schemas.microsoft.com/office/drawing/2014/main" id="{14B23993-6CBE-46F5-9E83-A4A149C4EFB5}"/>
              </a:ext>
            </a:extLst>
          </p:cNvPr>
          <p:cNvSpPr txBox="1"/>
          <p:nvPr/>
        </p:nvSpPr>
        <p:spPr>
          <a:xfrm>
            <a:off x="455653" y="2691781"/>
            <a:ext cx="4144921" cy="2062103"/>
          </a:xfrm>
          <a:prstGeom prst="rect">
            <a:avLst/>
          </a:prstGeom>
          <a:noFill/>
        </p:spPr>
        <p:txBody>
          <a:bodyPr wrap="square">
            <a:spAutoFit/>
          </a:bodyPr>
          <a:lstStyle/>
          <a:p>
            <a:pPr algn="just"/>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左回りであることが分かります。</a:t>
            </a:r>
          </a:p>
          <a:p>
            <a:pPr algn="just"/>
            <a:endPar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415388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0" grpId="0" animBg="1"/>
      <p:bldP spid="1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795602" y="260649"/>
            <a:ext cx="2646878" cy="461665"/>
          </a:xfrm>
          <a:prstGeom prst="rect">
            <a:avLst/>
          </a:prstGeom>
          <a:noFill/>
        </p:spPr>
        <p:txBody>
          <a:bodyPr wrap="none" rtlCol="0">
            <a:spAutoFit/>
          </a:bodyPr>
          <a:lstStyle/>
          <a:p>
            <a:r>
              <a:rPr lang="ja-JP" altLang="en-US" sz="2400" dirty="0"/>
              <a:t>６　月の満ち欠け</a:t>
            </a:r>
          </a:p>
        </p:txBody>
      </p:sp>
      <p:sp>
        <p:nvSpPr>
          <p:cNvPr id="6" name="正方形/長方形 5"/>
          <p:cNvSpPr/>
          <p:nvPr/>
        </p:nvSpPr>
        <p:spPr>
          <a:xfrm>
            <a:off x="2136629" y="924373"/>
            <a:ext cx="7632848" cy="369332"/>
          </a:xfrm>
          <a:prstGeom prst="rect">
            <a:avLst/>
          </a:prstGeom>
        </p:spPr>
        <p:txBody>
          <a:bodyPr wrap="square">
            <a:spAutoFit/>
          </a:bodyPr>
          <a:lstStyle/>
          <a:p>
            <a:r>
              <a:rPr lang="ja-JP" altLang="en-US" dirty="0"/>
              <a:t>観察結果では、１日後に同じ時刻に観察したら、月は左に動いていた。</a:t>
            </a:r>
            <a:endParaRPr lang="en-US" altLang="ja-JP" dirty="0"/>
          </a:p>
        </p:txBody>
      </p:sp>
      <p:sp>
        <p:nvSpPr>
          <p:cNvPr id="2" name="円/楕円 1"/>
          <p:cNvSpPr/>
          <p:nvPr/>
        </p:nvSpPr>
        <p:spPr>
          <a:xfrm>
            <a:off x="3932369" y="4734379"/>
            <a:ext cx="792088"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円/楕円 7"/>
          <p:cNvSpPr/>
          <p:nvPr/>
        </p:nvSpPr>
        <p:spPr>
          <a:xfrm>
            <a:off x="9171362" y="4734379"/>
            <a:ext cx="792088" cy="720080"/>
          </a:xfrm>
          <a:prstGeom prst="ellipse">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円/楕円 17"/>
          <p:cNvSpPr/>
          <p:nvPr/>
        </p:nvSpPr>
        <p:spPr>
          <a:xfrm>
            <a:off x="5482569" y="2860059"/>
            <a:ext cx="648072" cy="648072"/>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円/楕円 18"/>
          <p:cNvSpPr/>
          <p:nvPr/>
        </p:nvSpPr>
        <p:spPr>
          <a:xfrm>
            <a:off x="5482569" y="2860059"/>
            <a:ext cx="470484" cy="6480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円/楕円 19"/>
          <p:cNvSpPr/>
          <p:nvPr/>
        </p:nvSpPr>
        <p:spPr>
          <a:xfrm flipV="1">
            <a:off x="4267180" y="5024131"/>
            <a:ext cx="129248" cy="12041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テキスト ボックス 20"/>
          <p:cNvSpPr txBox="1"/>
          <p:nvPr/>
        </p:nvSpPr>
        <p:spPr>
          <a:xfrm flipH="1">
            <a:off x="9264352" y="5468345"/>
            <a:ext cx="699098" cy="369332"/>
          </a:xfrm>
          <a:prstGeom prst="rect">
            <a:avLst/>
          </a:prstGeom>
          <a:noFill/>
        </p:spPr>
        <p:txBody>
          <a:bodyPr wrap="square" rtlCol="0">
            <a:spAutoFit/>
          </a:bodyPr>
          <a:lstStyle/>
          <a:p>
            <a:r>
              <a:rPr lang="ja-JP" altLang="en-US" dirty="0"/>
              <a:t>太陽</a:t>
            </a:r>
          </a:p>
        </p:txBody>
      </p:sp>
      <p:sp>
        <p:nvSpPr>
          <p:cNvPr id="25" name="テキスト ボックス 24"/>
          <p:cNvSpPr txBox="1"/>
          <p:nvPr/>
        </p:nvSpPr>
        <p:spPr>
          <a:xfrm flipH="1">
            <a:off x="6107735" y="2475443"/>
            <a:ext cx="699098" cy="369332"/>
          </a:xfrm>
          <a:prstGeom prst="rect">
            <a:avLst/>
          </a:prstGeom>
          <a:noFill/>
        </p:spPr>
        <p:txBody>
          <a:bodyPr wrap="square" rtlCol="0">
            <a:spAutoFit/>
          </a:bodyPr>
          <a:lstStyle/>
          <a:p>
            <a:r>
              <a:rPr lang="ja-JP" altLang="en-US" dirty="0"/>
              <a:t>月</a:t>
            </a:r>
            <a:endParaRPr lang="en-US" altLang="ja-JP" dirty="0"/>
          </a:p>
        </p:txBody>
      </p:sp>
      <p:sp>
        <p:nvSpPr>
          <p:cNvPr id="26" name="テキスト ボックス 25"/>
          <p:cNvSpPr txBox="1"/>
          <p:nvPr/>
        </p:nvSpPr>
        <p:spPr>
          <a:xfrm flipH="1">
            <a:off x="3364366" y="5358863"/>
            <a:ext cx="699098" cy="369332"/>
          </a:xfrm>
          <a:prstGeom prst="rect">
            <a:avLst/>
          </a:prstGeom>
          <a:noFill/>
        </p:spPr>
        <p:txBody>
          <a:bodyPr wrap="square" rtlCol="0">
            <a:spAutoFit/>
          </a:bodyPr>
          <a:lstStyle/>
          <a:p>
            <a:r>
              <a:rPr lang="ja-JP" altLang="en-US" dirty="0"/>
              <a:t>地球</a:t>
            </a:r>
            <a:endParaRPr lang="en-US" altLang="ja-JP" dirty="0"/>
          </a:p>
        </p:txBody>
      </p:sp>
      <p:sp>
        <p:nvSpPr>
          <p:cNvPr id="23" name="円/楕円 22"/>
          <p:cNvSpPr/>
          <p:nvPr/>
        </p:nvSpPr>
        <p:spPr>
          <a:xfrm>
            <a:off x="3820366" y="2364387"/>
            <a:ext cx="648072" cy="648072"/>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円/楕円 23"/>
          <p:cNvSpPr/>
          <p:nvPr/>
        </p:nvSpPr>
        <p:spPr>
          <a:xfrm>
            <a:off x="3820367" y="2391865"/>
            <a:ext cx="364031" cy="6028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 name="テキスト ボックス 29"/>
          <p:cNvSpPr txBox="1"/>
          <p:nvPr/>
        </p:nvSpPr>
        <p:spPr>
          <a:xfrm flipH="1">
            <a:off x="5155205" y="4029920"/>
            <a:ext cx="2174854" cy="646331"/>
          </a:xfrm>
          <a:prstGeom prst="rect">
            <a:avLst/>
          </a:prstGeom>
          <a:noFill/>
        </p:spPr>
        <p:txBody>
          <a:bodyPr wrap="square" rtlCol="0">
            <a:spAutoFit/>
          </a:bodyPr>
          <a:lstStyle/>
          <a:p>
            <a:r>
              <a:rPr lang="ja-JP" altLang="en-US" dirty="0"/>
              <a:t>２４時間後＝１日後</a:t>
            </a:r>
            <a:endParaRPr lang="en-US" altLang="ja-JP" dirty="0"/>
          </a:p>
        </p:txBody>
      </p:sp>
      <p:sp>
        <p:nvSpPr>
          <p:cNvPr id="31" name="テキスト ボックス 30"/>
          <p:cNvSpPr txBox="1"/>
          <p:nvPr/>
        </p:nvSpPr>
        <p:spPr>
          <a:xfrm flipH="1">
            <a:off x="4497209" y="2109354"/>
            <a:ext cx="2174855" cy="369332"/>
          </a:xfrm>
          <a:prstGeom prst="rect">
            <a:avLst/>
          </a:prstGeom>
          <a:noFill/>
        </p:spPr>
        <p:txBody>
          <a:bodyPr wrap="square" rtlCol="0">
            <a:spAutoFit/>
          </a:bodyPr>
          <a:lstStyle/>
          <a:p>
            <a:r>
              <a:rPr lang="en-US" altLang="ja-JP" dirty="0"/>
              <a:t>1</a:t>
            </a:r>
            <a:r>
              <a:rPr lang="ja-JP" altLang="en-US" dirty="0"/>
              <a:t>日後</a:t>
            </a:r>
            <a:endParaRPr lang="en-US" altLang="ja-JP" dirty="0"/>
          </a:p>
        </p:txBody>
      </p:sp>
      <p:sp>
        <p:nvSpPr>
          <p:cNvPr id="3" name="正方形/長方形 2">
            <a:extLst>
              <a:ext uri="{FF2B5EF4-FFF2-40B4-BE49-F238E27FC236}">
                <a16:creationId xmlns:a16="http://schemas.microsoft.com/office/drawing/2014/main" id="{66665015-BED2-4333-BE7A-17994FA10B80}"/>
              </a:ext>
            </a:extLst>
          </p:cNvPr>
          <p:cNvSpPr/>
          <p:nvPr/>
        </p:nvSpPr>
        <p:spPr>
          <a:xfrm>
            <a:off x="2136628" y="1283318"/>
            <a:ext cx="8279852" cy="369332"/>
          </a:xfrm>
          <a:prstGeom prst="rect">
            <a:avLst/>
          </a:prstGeom>
        </p:spPr>
        <p:txBody>
          <a:bodyPr wrap="square">
            <a:spAutoFit/>
          </a:bodyPr>
          <a:lstStyle/>
          <a:p>
            <a:r>
              <a:rPr lang="ja-JP" altLang="en-US" dirty="0"/>
              <a:t>地球は</a:t>
            </a:r>
            <a:r>
              <a:rPr lang="en-US" altLang="ja-JP" dirty="0"/>
              <a:t>24</a:t>
            </a:r>
            <a:r>
              <a:rPr lang="ja-JP" altLang="en-US" dirty="0"/>
              <a:t>時間で一周する。</a:t>
            </a:r>
          </a:p>
        </p:txBody>
      </p:sp>
      <p:pic>
        <p:nvPicPr>
          <p:cNvPr id="7" name="図 6">
            <a:extLst>
              <a:ext uri="{FF2B5EF4-FFF2-40B4-BE49-F238E27FC236}">
                <a16:creationId xmlns:a16="http://schemas.microsoft.com/office/drawing/2014/main" id="{2238B4CA-6937-4920-9E59-C90FB4FF1B12}"/>
              </a:ext>
            </a:extLst>
          </p:cNvPr>
          <p:cNvPicPr>
            <a:picLocks noChangeAspect="1"/>
          </p:cNvPicPr>
          <p:nvPr/>
        </p:nvPicPr>
        <p:blipFill>
          <a:blip r:embed="rId3"/>
          <a:stretch>
            <a:fillRect/>
          </a:stretch>
        </p:blipFill>
        <p:spPr>
          <a:xfrm>
            <a:off x="4024787" y="3796279"/>
            <a:ext cx="625482" cy="923330"/>
          </a:xfrm>
          <a:prstGeom prst="rect">
            <a:avLst/>
          </a:prstGeom>
        </p:spPr>
      </p:pic>
      <p:pic>
        <p:nvPicPr>
          <p:cNvPr id="40" name="図 39">
            <a:extLst>
              <a:ext uri="{FF2B5EF4-FFF2-40B4-BE49-F238E27FC236}">
                <a16:creationId xmlns:a16="http://schemas.microsoft.com/office/drawing/2014/main" id="{68240F89-3158-41F9-B5F9-3F9776BBDDC8}"/>
              </a:ext>
            </a:extLst>
          </p:cNvPr>
          <p:cNvPicPr>
            <a:picLocks noChangeAspect="1"/>
          </p:cNvPicPr>
          <p:nvPr/>
        </p:nvPicPr>
        <p:blipFill>
          <a:blip r:embed="rId3"/>
          <a:stretch>
            <a:fillRect/>
          </a:stretch>
        </p:blipFill>
        <p:spPr>
          <a:xfrm rot="16200000">
            <a:off x="3147613" y="4614752"/>
            <a:ext cx="625482" cy="923330"/>
          </a:xfrm>
          <a:prstGeom prst="rect">
            <a:avLst/>
          </a:prstGeom>
        </p:spPr>
      </p:pic>
      <p:pic>
        <p:nvPicPr>
          <p:cNvPr id="41" name="図 40">
            <a:extLst>
              <a:ext uri="{FF2B5EF4-FFF2-40B4-BE49-F238E27FC236}">
                <a16:creationId xmlns:a16="http://schemas.microsoft.com/office/drawing/2014/main" id="{E5FD73C1-F6B7-48D8-857D-82EC00FE416A}"/>
              </a:ext>
            </a:extLst>
          </p:cNvPr>
          <p:cNvPicPr>
            <a:picLocks noChangeAspect="1"/>
          </p:cNvPicPr>
          <p:nvPr/>
        </p:nvPicPr>
        <p:blipFill>
          <a:blip r:embed="rId3"/>
          <a:stretch>
            <a:fillRect/>
          </a:stretch>
        </p:blipFill>
        <p:spPr>
          <a:xfrm rot="10800000">
            <a:off x="4002381" y="5462323"/>
            <a:ext cx="625482" cy="923330"/>
          </a:xfrm>
          <a:prstGeom prst="rect">
            <a:avLst/>
          </a:prstGeom>
        </p:spPr>
      </p:pic>
      <p:pic>
        <p:nvPicPr>
          <p:cNvPr id="42" name="図 41">
            <a:extLst>
              <a:ext uri="{FF2B5EF4-FFF2-40B4-BE49-F238E27FC236}">
                <a16:creationId xmlns:a16="http://schemas.microsoft.com/office/drawing/2014/main" id="{85E1C94F-C6C3-4221-A4F0-9A4BB1C09541}"/>
              </a:ext>
            </a:extLst>
          </p:cNvPr>
          <p:cNvPicPr>
            <a:picLocks noChangeAspect="1"/>
          </p:cNvPicPr>
          <p:nvPr/>
        </p:nvPicPr>
        <p:blipFill>
          <a:blip r:embed="rId3"/>
          <a:stretch>
            <a:fillRect/>
          </a:stretch>
        </p:blipFill>
        <p:spPr>
          <a:xfrm rot="5400000">
            <a:off x="4876386" y="4645423"/>
            <a:ext cx="625482" cy="923330"/>
          </a:xfrm>
          <a:prstGeom prst="rect">
            <a:avLst/>
          </a:prstGeom>
        </p:spPr>
      </p:pic>
      <p:sp>
        <p:nvSpPr>
          <p:cNvPr id="43" name="円弧 42">
            <a:extLst>
              <a:ext uri="{FF2B5EF4-FFF2-40B4-BE49-F238E27FC236}">
                <a16:creationId xmlns:a16="http://schemas.microsoft.com/office/drawing/2014/main" id="{DA739355-67F8-47A7-A3FE-81D35ACD5A32}"/>
              </a:ext>
            </a:extLst>
          </p:cNvPr>
          <p:cNvSpPr>
            <a:spLocks noChangeAspect="1"/>
          </p:cNvSpPr>
          <p:nvPr/>
        </p:nvSpPr>
        <p:spPr>
          <a:xfrm>
            <a:off x="3902366" y="4080481"/>
            <a:ext cx="1425750" cy="1339349"/>
          </a:xfrm>
          <a:prstGeom prst="arc">
            <a:avLst/>
          </a:prstGeom>
          <a:ln w="25400">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44" name="円弧 43">
            <a:extLst>
              <a:ext uri="{FF2B5EF4-FFF2-40B4-BE49-F238E27FC236}">
                <a16:creationId xmlns:a16="http://schemas.microsoft.com/office/drawing/2014/main" id="{7CF3B997-A116-429D-9239-206E4F08E7CF}"/>
              </a:ext>
            </a:extLst>
          </p:cNvPr>
          <p:cNvSpPr>
            <a:spLocks noChangeAspect="1"/>
          </p:cNvSpPr>
          <p:nvPr/>
        </p:nvSpPr>
        <p:spPr>
          <a:xfrm rot="5400000">
            <a:off x="3922019" y="4674846"/>
            <a:ext cx="1425750" cy="1339349"/>
          </a:xfrm>
          <a:prstGeom prst="arc">
            <a:avLst/>
          </a:prstGeom>
          <a:ln w="25400">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45" name="円弧 44">
            <a:extLst>
              <a:ext uri="{FF2B5EF4-FFF2-40B4-BE49-F238E27FC236}">
                <a16:creationId xmlns:a16="http://schemas.microsoft.com/office/drawing/2014/main" id="{78C2E470-E0AF-4B3F-81FD-B46F266192E6}"/>
              </a:ext>
            </a:extLst>
          </p:cNvPr>
          <p:cNvSpPr>
            <a:spLocks noChangeAspect="1"/>
          </p:cNvSpPr>
          <p:nvPr/>
        </p:nvSpPr>
        <p:spPr>
          <a:xfrm rot="10800000">
            <a:off x="3356558" y="4698074"/>
            <a:ext cx="1425750" cy="1339349"/>
          </a:xfrm>
          <a:prstGeom prst="arc">
            <a:avLst/>
          </a:prstGeom>
          <a:ln w="25400">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46" name="円弧 45">
            <a:extLst>
              <a:ext uri="{FF2B5EF4-FFF2-40B4-BE49-F238E27FC236}">
                <a16:creationId xmlns:a16="http://schemas.microsoft.com/office/drawing/2014/main" id="{A94D3EB3-BDFD-444B-BA6C-9AE6D76042F9}"/>
              </a:ext>
            </a:extLst>
          </p:cNvPr>
          <p:cNvSpPr>
            <a:spLocks noChangeAspect="1"/>
          </p:cNvSpPr>
          <p:nvPr/>
        </p:nvSpPr>
        <p:spPr>
          <a:xfrm rot="16200000">
            <a:off x="3356558" y="4124674"/>
            <a:ext cx="1425750" cy="1339349"/>
          </a:xfrm>
          <a:prstGeom prst="arc">
            <a:avLst/>
          </a:prstGeom>
          <a:ln w="25400">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49" name="テキスト ボックス 48">
            <a:extLst>
              <a:ext uri="{FF2B5EF4-FFF2-40B4-BE49-F238E27FC236}">
                <a16:creationId xmlns:a16="http://schemas.microsoft.com/office/drawing/2014/main" id="{18AFFC56-A20B-4AC2-A898-A2B95E3EC68F}"/>
              </a:ext>
            </a:extLst>
          </p:cNvPr>
          <p:cNvSpPr txBox="1"/>
          <p:nvPr/>
        </p:nvSpPr>
        <p:spPr>
          <a:xfrm flipH="1">
            <a:off x="2649219" y="3970007"/>
            <a:ext cx="1100747" cy="369332"/>
          </a:xfrm>
          <a:prstGeom prst="rect">
            <a:avLst/>
          </a:prstGeom>
          <a:noFill/>
        </p:spPr>
        <p:txBody>
          <a:bodyPr wrap="square" rtlCol="0">
            <a:spAutoFit/>
          </a:bodyPr>
          <a:lstStyle/>
          <a:p>
            <a:r>
              <a:rPr lang="ja-JP" altLang="en-US" dirty="0"/>
              <a:t>６時間後</a:t>
            </a:r>
            <a:endParaRPr lang="en-US" altLang="ja-JP" dirty="0"/>
          </a:p>
        </p:txBody>
      </p:sp>
      <p:sp>
        <p:nvSpPr>
          <p:cNvPr id="50" name="テキスト ボックス 49">
            <a:extLst>
              <a:ext uri="{FF2B5EF4-FFF2-40B4-BE49-F238E27FC236}">
                <a16:creationId xmlns:a16="http://schemas.microsoft.com/office/drawing/2014/main" id="{4205B35D-2265-45CB-ADB2-0CE7E701B86E}"/>
              </a:ext>
            </a:extLst>
          </p:cNvPr>
          <p:cNvSpPr txBox="1"/>
          <p:nvPr/>
        </p:nvSpPr>
        <p:spPr>
          <a:xfrm flipH="1">
            <a:off x="2834296" y="5909036"/>
            <a:ext cx="1190491" cy="646331"/>
          </a:xfrm>
          <a:prstGeom prst="rect">
            <a:avLst/>
          </a:prstGeom>
          <a:noFill/>
        </p:spPr>
        <p:txBody>
          <a:bodyPr wrap="square" rtlCol="0">
            <a:spAutoFit/>
          </a:bodyPr>
          <a:lstStyle/>
          <a:p>
            <a:r>
              <a:rPr lang="ja-JP" altLang="en-US" dirty="0"/>
              <a:t>１２時間後</a:t>
            </a:r>
            <a:endParaRPr lang="en-US" altLang="ja-JP" dirty="0"/>
          </a:p>
        </p:txBody>
      </p:sp>
      <p:sp>
        <p:nvSpPr>
          <p:cNvPr id="51" name="テキスト ボックス 50">
            <a:extLst>
              <a:ext uri="{FF2B5EF4-FFF2-40B4-BE49-F238E27FC236}">
                <a16:creationId xmlns:a16="http://schemas.microsoft.com/office/drawing/2014/main" id="{36CCE5DA-8A13-445B-8632-D79243A3A705}"/>
              </a:ext>
            </a:extLst>
          </p:cNvPr>
          <p:cNvSpPr txBox="1"/>
          <p:nvPr/>
        </p:nvSpPr>
        <p:spPr>
          <a:xfrm flipH="1">
            <a:off x="5189128" y="5720300"/>
            <a:ext cx="1190491" cy="646331"/>
          </a:xfrm>
          <a:prstGeom prst="rect">
            <a:avLst/>
          </a:prstGeom>
          <a:noFill/>
        </p:spPr>
        <p:txBody>
          <a:bodyPr wrap="square" rtlCol="0">
            <a:spAutoFit/>
          </a:bodyPr>
          <a:lstStyle/>
          <a:p>
            <a:r>
              <a:rPr lang="ja-JP" altLang="en-US" dirty="0"/>
              <a:t>１８時間後</a:t>
            </a:r>
            <a:endParaRPr lang="en-US" altLang="ja-JP" dirty="0"/>
          </a:p>
        </p:txBody>
      </p:sp>
      <p:sp>
        <p:nvSpPr>
          <p:cNvPr id="12" name="正方形/長方形 11">
            <a:extLst>
              <a:ext uri="{FF2B5EF4-FFF2-40B4-BE49-F238E27FC236}">
                <a16:creationId xmlns:a16="http://schemas.microsoft.com/office/drawing/2014/main" id="{79A4F6A2-DFD6-4C31-BDC5-090EC238FE06}"/>
              </a:ext>
            </a:extLst>
          </p:cNvPr>
          <p:cNvSpPr/>
          <p:nvPr/>
        </p:nvSpPr>
        <p:spPr>
          <a:xfrm>
            <a:off x="2136627" y="622227"/>
            <a:ext cx="5493812" cy="369332"/>
          </a:xfrm>
          <a:prstGeom prst="rect">
            <a:avLst/>
          </a:prstGeom>
        </p:spPr>
        <p:txBody>
          <a:bodyPr wrap="none">
            <a:spAutoFit/>
          </a:bodyPr>
          <a:lstStyle/>
          <a:p>
            <a:r>
              <a:rPr lang="ja-JP" altLang="en-US" dirty="0"/>
              <a:t>月が地球の周りを左回りにまわっていることの理由</a:t>
            </a:r>
          </a:p>
        </p:txBody>
      </p:sp>
      <p:sp>
        <p:nvSpPr>
          <p:cNvPr id="15" name="矢印: 左 14">
            <a:extLst>
              <a:ext uri="{FF2B5EF4-FFF2-40B4-BE49-F238E27FC236}">
                <a16:creationId xmlns:a16="http://schemas.microsoft.com/office/drawing/2014/main" id="{0CDE5F6A-1BB9-4CAC-AB72-28C6F9C4A14E}"/>
              </a:ext>
            </a:extLst>
          </p:cNvPr>
          <p:cNvSpPr/>
          <p:nvPr/>
        </p:nvSpPr>
        <p:spPr>
          <a:xfrm rot="1513224">
            <a:off x="4595052" y="2752739"/>
            <a:ext cx="648072" cy="302283"/>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テキスト ボックス 31"/>
          <p:cNvSpPr txBox="1"/>
          <p:nvPr/>
        </p:nvSpPr>
        <p:spPr>
          <a:xfrm flipH="1">
            <a:off x="5650793" y="4513407"/>
            <a:ext cx="3605091" cy="369332"/>
          </a:xfrm>
          <a:prstGeom prst="rect">
            <a:avLst/>
          </a:prstGeom>
          <a:noFill/>
        </p:spPr>
        <p:txBody>
          <a:bodyPr wrap="square" rtlCol="0">
            <a:spAutoFit/>
          </a:bodyPr>
          <a:lstStyle/>
          <a:p>
            <a:r>
              <a:rPr lang="ja-JP" altLang="en-US" dirty="0"/>
              <a:t>１日後＝元の場所に戻っている</a:t>
            </a:r>
            <a:endParaRPr lang="en-US" altLang="ja-JP" dirty="0"/>
          </a:p>
        </p:txBody>
      </p:sp>
      <p:sp>
        <p:nvSpPr>
          <p:cNvPr id="33" name="正方形/長方形 32">
            <a:extLst>
              <a:ext uri="{FF2B5EF4-FFF2-40B4-BE49-F238E27FC236}">
                <a16:creationId xmlns:a16="http://schemas.microsoft.com/office/drawing/2014/main" id="{E23BA8AC-96CF-4B38-9DBC-D8C56970A58B}"/>
              </a:ext>
            </a:extLst>
          </p:cNvPr>
          <p:cNvSpPr/>
          <p:nvPr/>
        </p:nvSpPr>
        <p:spPr>
          <a:xfrm>
            <a:off x="7279761" y="2054240"/>
            <a:ext cx="2797190" cy="1200329"/>
          </a:xfrm>
          <a:prstGeom prst="rect">
            <a:avLst/>
          </a:prstGeom>
        </p:spPr>
        <p:txBody>
          <a:bodyPr wrap="square">
            <a:spAutoFit/>
          </a:bodyPr>
          <a:lstStyle/>
          <a:p>
            <a:r>
              <a:rPr lang="ja-JP" altLang="en-US" dirty="0"/>
              <a:t>一日後、月が左に動いたということは、月は地球の周りを左回りに回っているからである。</a:t>
            </a:r>
          </a:p>
        </p:txBody>
      </p:sp>
      <p:sp>
        <p:nvSpPr>
          <p:cNvPr id="34" name="正方形/長方形 33">
            <a:extLst>
              <a:ext uri="{FF2B5EF4-FFF2-40B4-BE49-F238E27FC236}">
                <a16:creationId xmlns:a16="http://schemas.microsoft.com/office/drawing/2014/main" id="{E23BA8AC-96CF-4B38-9DBC-D8C56970A58B}"/>
              </a:ext>
            </a:extLst>
          </p:cNvPr>
          <p:cNvSpPr/>
          <p:nvPr/>
        </p:nvSpPr>
        <p:spPr>
          <a:xfrm>
            <a:off x="2136628" y="1259786"/>
            <a:ext cx="7826823" cy="646331"/>
          </a:xfrm>
          <a:prstGeom prst="rect">
            <a:avLst/>
          </a:prstGeom>
        </p:spPr>
        <p:txBody>
          <a:bodyPr wrap="square">
            <a:spAutoFit/>
          </a:bodyPr>
          <a:lstStyle/>
          <a:p>
            <a:r>
              <a:rPr lang="ja-JP" altLang="en-US" dirty="0"/>
              <a:t>　　　　　　　　　　　　　　　　　同じ時刻ということは、地球では同じ場所から観察したことになる。</a:t>
            </a:r>
          </a:p>
        </p:txBody>
      </p:sp>
    </p:spTree>
    <p:extLst>
      <p:ext uri="{BB962C8B-B14F-4D97-AF65-F5344CB8AC3E}">
        <p14:creationId xmlns:p14="http://schemas.microsoft.com/office/powerpoint/2010/main" val="125724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500"/>
                                        <p:tgtEl>
                                          <p:spTgt spid="4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fade">
                                      <p:cBhvr>
                                        <p:cTn id="54" dur="500"/>
                                        <p:tgtEl>
                                          <p:spTgt spid="5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500"/>
                                        <p:tgtEl>
                                          <p:spTgt spid="4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500"/>
                                        <p:tgtEl>
                                          <p:spTgt spid="5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500"/>
                                        <p:tgtEl>
                                          <p:spTgt spid="4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500"/>
                                        <p:tgtEl>
                                          <p:spTgt spid="4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500"/>
                                        <p:tgtEl>
                                          <p:spTgt spid="30"/>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fade">
                                      <p:cBhvr>
                                        <p:cTn id="83" dur="500"/>
                                        <p:tgtEl>
                                          <p:spTgt spid="43"/>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fade">
                                      <p:cBhvr>
                                        <p:cTn id="86" dur="500"/>
                                        <p:tgtEl>
                                          <p:spTgt spid="32"/>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34"/>
                                        </p:tgtEl>
                                        <p:attrNameLst>
                                          <p:attrName>style.visibility</p:attrName>
                                        </p:attrNameLst>
                                      </p:cBhvr>
                                      <p:to>
                                        <p:strVal val="visible"/>
                                      </p:to>
                                    </p:set>
                                    <p:anim calcmode="lin" valueType="num">
                                      <p:cBhvr additive="base">
                                        <p:cTn id="91" dur="500" fill="hold"/>
                                        <p:tgtEl>
                                          <p:spTgt spid="34"/>
                                        </p:tgtEl>
                                        <p:attrNameLst>
                                          <p:attrName>ppt_x</p:attrName>
                                        </p:attrNameLst>
                                      </p:cBhvr>
                                      <p:tavLst>
                                        <p:tav tm="0">
                                          <p:val>
                                            <p:strVal val="#ppt_x"/>
                                          </p:val>
                                        </p:tav>
                                        <p:tav tm="100000">
                                          <p:val>
                                            <p:strVal val="#ppt_x"/>
                                          </p:val>
                                        </p:tav>
                                      </p:tavLst>
                                    </p:anim>
                                    <p:anim calcmode="lin" valueType="num">
                                      <p:cBhvr additive="base">
                                        <p:cTn id="9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 calcmode="lin" valueType="num">
                                      <p:cBhvr additive="base">
                                        <p:cTn id="97" dur="500" fill="hold"/>
                                        <p:tgtEl>
                                          <p:spTgt spid="33"/>
                                        </p:tgtEl>
                                        <p:attrNameLst>
                                          <p:attrName>ppt_x</p:attrName>
                                        </p:attrNameLst>
                                      </p:cBhvr>
                                      <p:tavLst>
                                        <p:tav tm="0">
                                          <p:val>
                                            <p:strVal val="#ppt_x"/>
                                          </p:val>
                                        </p:tav>
                                        <p:tav tm="100000">
                                          <p:val>
                                            <p:strVal val="#ppt_x"/>
                                          </p:val>
                                        </p:tav>
                                      </p:tavLst>
                                    </p:anim>
                                    <p:anim calcmode="lin" valueType="num">
                                      <p:cBhvr additive="base">
                                        <p:cTn id="9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animBg="1"/>
      <p:bldP spid="24" grpId="0" animBg="1"/>
      <p:bldP spid="30" grpId="0"/>
      <p:bldP spid="31" grpId="0"/>
      <p:bldP spid="3" grpId="0"/>
      <p:bldP spid="43" grpId="0" animBg="1"/>
      <p:bldP spid="44" grpId="0" animBg="1"/>
      <p:bldP spid="45" grpId="0" animBg="1"/>
      <p:bldP spid="46" grpId="0" animBg="1"/>
      <p:bldP spid="49" grpId="0"/>
      <p:bldP spid="50" grpId="0"/>
      <p:bldP spid="51" grpId="0"/>
      <p:bldP spid="15" grpId="0" animBg="1"/>
      <p:bldP spid="32" grpId="0"/>
      <p:bldP spid="33" grpId="0"/>
      <p:bldP spid="3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E7469DA6-305E-4F70-88B0-D7E0C0279AA9}"/>
              </a:ext>
            </a:extLst>
          </p:cNvPr>
          <p:cNvSpPr txBox="1"/>
          <p:nvPr/>
        </p:nvSpPr>
        <p:spPr>
          <a:xfrm>
            <a:off x="589864" y="515023"/>
            <a:ext cx="3166888" cy="584775"/>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３　おわりに</a:t>
            </a:r>
          </a:p>
        </p:txBody>
      </p:sp>
      <p:sp>
        <p:nvSpPr>
          <p:cNvPr id="3" name="テキスト ボックス 2">
            <a:extLst>
              <a:ext uri="{FF2B5EF4-FFF2-40B4-BE49-F238E27FC236}">
                <a16:creationId xmlns:a16="http://schemas.microsoft.com/office/drawing/2014/main" id="{457E6DAD-27CD-4118-B1F2-0CFB9CA2ADEA}"/>
              </a:ext>
            </a:extLst>
          </p:cNvPr>
          <p:cNvSpPr txBox="1"/>
          <p:nvPr/>
        </p:nvSpPr>
        <p:spPr>
          <a:xfrm>
            <a:off x="1041556" y="1419325"/>
            <a:ext cx="8796507" cy="1077218"/>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パワーポイントやワークシートのデータは、</a:t>
            </a:r>
            <a:r>
              <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rPr>
              <a:t>HP</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「教育実践を積む」に掲載しておきます。</a:t>
            </a:r>
          </a:p>
        </p:txBody>
      </p:sp>
      <p:sp>
        <p:nvSpPr>
          <p:cNvPr id="4" name="テキスト ボックス 3">
            <a:extLst>
              <a:ext uri="{FF2B5EF4-FFF2-40B4-BE49-F238E27FC236}">
                <a16:creationId xmlns:a16="http://schemas.microsoft.com/office/drawing/2014/main" id="{353D1120-04ED-46B1-9980-D3304F94B403}"/>
              </a:ext>
            </a:extLst>
          </p:cNvPr>
          <p:cNvSpPr txBox="1"/>
          <p:nvPr/>
        </p:nvSpPr>
        <p:spPr>
          <a:xfrm>
            <a:off x="1137722" y="3670987"/>
            <a:ext cx="7959225" cy="584775"/>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機会があれば、ぜひ実践してください。</a:t>
            </a:r>
          </a:p>
        </p:txBody>
      </p:sp>
      <p:sp>
        <p:nvSpPr>
          <p:cNvPr id="2" name="テキスト ボックス 1">
            <a:extLst>
              <a:ext uri="{FF2B5EF4-FFF2-40B4-BE49-F238E27FC236}">
                <a16:creationId xmlns:a16="http://schemas.microsoft.com/office/drawing/2014/main" id="{22B4E7DF-EDCB-B251-26EA-26896EF5421B}"/>
              </a:ext>
            </a:extLst>
          </p:cNvPr>
          <p:cNvSpPr txBox="1"/>
          <p:nvPr/>
        </p:nvSpPr>
        <p:spPr>
          <a:xfrm>
            <a:off x="4916117" y="2602238"/>
            <a:ext cx="5388027" cy="584775"/>
          </a:xfrm>
          <a:prstGeom prst="rect">
            <a:avLst/>
          </a:prstGeom>
          <a:noFill/>
        </p:spPr>
        <p:txBody>
          <a:bodyPr wrap="square">
            <a:spAutoFit/>
          </a:bodyPr>
          <a:lstStyle/>
          <a:p>
            <a:pPr algn="just"/>
            <a:r>
              <a:rPr lang="ja-JP" altLang="en-US" sz="3200" b="0" i="0" u="none" strike="noStrike" baseline="0" dirty="0">
                <a:solidFill>
                  <a:srgbClr val="FF0000"/>
                </a:solidFill>
                <a:latin typeface="游ゴシック Medium" panose="020B0500000000000000" pitchFamily="50" charset="-128"/>
                <a:ea typeface="游ゴシック Medium" panose="020B0500000000000000" pitchFamily="50" charset="-128"/>
              </a:rPr>
              <a:t>「教育実践を積む」で検索</a:t>
            </a:r>
          </a:p>
        </p:txBody>
      </p:sp>
      <p:sp>
        <p:nvSpPr>
          <p:cNvPr id="5" name="テキスト ボックス 4">
            <a:extLst>
              <a:ext uri="{FF2B5EF4-FFF2-40B4-BE49-F238E27FC236}">
                <a16:creationId xmlns:a16="http://schemas.microsoft.com/office/drawing/2014/main" id="{312A445B-0DB3-ABCA-DFA6-827A2F0A48BE}"/>
              </a:ext>
            </a:extLst>
          </p:cNvPr>
          <p:cNvSpPr txBox="1"/>
          <p:nvPr/>
        </p:nvSpPr>
        <p:spPr>
          <a:xfrm>
            <a:off x="1137722" y="4900066"/>
            <a:ext cx="8796507" cy="1077218"/>
          </a:xfrm>
          <a:prstGeom prst="rect">
            <a:avLst/>
          </a:prstGeom>
          <a:noFill/>
        </p:spPr>
        <p:txBody>
          <a:bodyPr wrap="square">
            <a:spAutoFit/>
          </a:bodyPr>
          <a:lstStyle/>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後ほど、伊藤先生からアンケートが届きますから、ご協力お願いします。</a:t>
            </a:r>
          </a:p>
        </p:txBody>
      </p:sp>
    </p:spTree>
    <p:extLst>
      <p:ext uri="{BB962C8B-B14F-4D97-AF65-F5344CB8AC3E}">
        <p14:creationId xmlns:p14="http://schemas.microsoft.com/office/powerpoint/2010/main" val="279247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7FD63024-BDF5-4228-82F8-012B3B3A0D2A}"/>
              </a:ext>
            </a:extLst>
          </p:cNvPr>
          <p:cNvSpPr txBox="1"/>
          <p:nvPr/>
        </p:nvSpPr>
        <p:spPr>
          <a:xfrm>
            <a:off x="1369695" y="460803"/>
            <a:ext cx="2752725" cy="584775"/>
          </a:xfrm>
          <a:prstGeom prst="rect">
            <a:avLst/>
          </a:prstGeom>
          <a:noFill/>
        </p:spPr>
        <p:txBody>
          <a:bodyPr wrap="square" rtlCol="0">
            <a:spAutoFit/>
          </a:bodyPr>
          <a:lstStyle/>
          <a:p>
            <a:r>
              <a:rPr kumimoji="1" lang="ja-JP" altLang="en-US" sz="3200" b="1" dirty="0"/>
              <a:t>小学校６年生</a:t>
            </a:r>
          </a:p>
        </p:txBody>
      </p:sp>
      <p:sp>
        <p:nvSpPr>
          <p:cNvPr id="11" name="テキスト ボックス 10">
            <a:extLst>
              <a:ext uri="{FF2B5EF4-FFF2-40B4-BE49-F238E27FC236}">
                <a16:creationId xmlns:a16="http://schemas.microsoft.com/office/drawing/2014/main" id="{72D38F03-0CC2-47A7-827B-17B5A86882D7}"/>
              </a:ext>
            </a:extLst>
          </p:cNvPr>
          <p:cNvSpPr txBox="1"/>
          <p:nvPr/>
        </p:nvSpPr>
        <p:spPr>
          <a:xfrm>
            <a:off x="4265023" y="876345"/>
            <a:ext cx="4572000" cy="923330"/>
          </a:xfrm>
          <a:prstGeom prst="rect">
            <a:avLst/>
          </a:prstGeom>
          <a:noFill/>
        </p:spPr>
        <p:txBody>
          <a:bodyPr wrap="square" rtlCol="0">
            <a:spAutoFit/>
          </a:bodyPr>
          <a:lstStyle/>
          <a:p>
            <a:r>
              <a:rPr kumimoji="1" lang="ja-JP" altLang="en-US" sz="5400" b="1" dirty="0"/>
              <a:t>月と太陽</a:t>
            </a:r>
          </a:p>
        </p:txBody>
      </p:sp>
      <p:sp>
        <p:nvSpPr>
          <p:cNvPr id="12" name="テキスト ボックス 11">
            <a:extLst>
              <a:ext uri="{FF2B5EF4-FFF2-40B4-BE49-F238E27FC236}">
                <a16:creationId xmlns:a16="http://schemas.microsoft.com/office/drawing/2014/main" id="{FAC20ADB-46C4-4B79-9917-0F7FC8CA3EA8}"/>
              </a:ext>
            </a:extLst>
          </p:cNvPr>
          <p:cNvSpPr txBox="1"/>
          <p:nvPr/>
        </p:nvSpPr>
        <p:spPr>
          <a:xfrm>
            <a:off x="1622311" y="2139232"/>
            <a:ext cx="8947377" cy="1569660"/>
          </a:xfrm>
          <a:prstGeom prst="rect">
            <a:avLst/>
          </a:prstGeom>
          <a:noFill/>
        </p:spPr>
        <p:txBody>
          <a:bodyPr wrap="square" rtlCol="0">
            <a:spAutoFit/>
          </a:bodyPr>
          <a:lstStyle/>
          <a:p>
            <a:r>
              <a:rPr kumimoji="1" lang="ja-JP" altLang="en-US" sz="4800" b="1" dirty="0"/>
              <a:t>熱心に取り組んでくださり</a:t>
            </a:r>
            <a:endParaRPr kumimoji="1" lang="en-US" altLang="ja-JP" sz="4800" b="1" dirty="0"/>
          </a:p>
          <a:p>
            <a:r>
              <a:rPr kumimoji="1" lang="ja-JP" altLang="en-US" sz="4800" b="1" dirty="0"/>
              <a:t>ありがとうございました。</a:t>
            </a:r>
          </a:p>
        </p:txBody>
      </p:sp>
      <p:sp>
        <p:nvSpPr>
          <p:cNvPr id="5" name="テキスト ボックス 4">
            <a:extLst>
              <a:ext uri="{FF2B5EF4-FFF2-40B4-BE49-F238E27FC236}">
                <a16:creationId xmlns:a16="http://schemas.microsoft.com/office/drawing/2014/main" id="{D9FD4349-E8C6-435F-9344-2DB6254EE449}"/>
              </a:ext>
            </a:extLst>
          </p:cNvPr>
          <p:cNvSpPr txBox="1"/>
          <p:nvPr/>
        </p:nvSpPr>
        <p:spPr>
          <a:xfrm>
            <a:off x="5733363" y="5502830"/>
            <a:ext cx="5388027" cy="584775"/>
          </a:xfrm>
          <a:prstGeom prst="rect">
            <a:avLst/>
          </a:prstGeom>
          <a:noFill/>
        </p:spPr>
        <p:txBody>
          <a:bodyPr wrap="square">
            <a:spAutoFit/>
          </a:bodyPr>
          <a:lstStyle/>
          <a:p>
            <a:pPr algn="just"/>
            <a:r>
              <a:rPr lang="ja-JP" altLang="en-US" sz="3200" b="0" i="0" u="none" strike="noStrike" baseline="0" dirty="0">
                <a:solidFill>
                  <a:srgbClr val="FF0000"/>
                </a:solidFill>
                <a:latin typeface="游ゴシック Medium" panose="020B0500000000000000" pitchFamily="50" charset="-128"/>
                <a:ea typeface="游ゴシック Medium" panose="020B0500000000000000" pitchFamily="50" charset="-128"/>
              </a:rPr>
              <a:t>「教育実践を積む」で検索</a:t>
            </a:r>
          </a:p>
        </p:txBody>
      </p:sp>
      <p:pic>
        <p:nvPicPr>
          <p:cNvPr id="3" name="図 2">
            <a:extLst>
              <a:ext uri="{FF2B5EF4-FFF2-40B4-BE49-F238E27FC236}">
                <a16:creationId xmlns:a16="http://schemas.microsoft.com/office/drawing/2014/main" id="{BF324EE8-1FB8-DD40-D171-89C196CE7C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030" y="4048450"/>
            <a:ext cx="2357609" cy="2483349"/>
          </a:xfrm>
          <a:prstGeom prst="rect">
            <a:avLst/>
          </a:prstGeom>
        </p:spPr>
      </p:pic>
    </p:spTree>
    <p:extLst>
      <p:ext uri="{BB962C8B-B14F-4D97-AF65-F5344CB8AC3E}">
        <p14:creationId xmlns:p14="http://schemas.microsoft.com/office/powerpoint/2010/main" val="760066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76373D45-F948-406A-A343-498778DBEC2C}"/>
              </a:ext>
            </a:extLst>
          </p:cNvPr>
          <p:cNvSpPr txBox="1"/>
          <p:nvPr/>
        </p:nvSpPr>
        <p:spPr>
          <a:xfrm>
            <a:off x="566737" y="406241"/>
            <a:ext cx="6006783" cy="1077218"/>
          </a:xfrm>
          <a:prstGeom prst="rect">
            <a:avLst/>
          </a:prstGeom>
          <a:noFill/>
        </p:spPr>
        <p:txBody>
          <a:bodyPr wrap="square" rtlCol="0">
            <a:spAutoFit/>
          </a:bodyPr>
          <a:lstStyle/>
          <a:p>
            <a:pPr algn="just"/>
            <a:r>
              <a:rPr lang="zh-TW"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２　学習指導計画</a:t>
            </a:r>
          </a:p>
          <a:p>
            <a:pPr algn="just"/>
            <a:r>
              <a:rPr lang="zh-TW"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a:t>
            </a:r>
            <a:r>
              <a:rPr lang="en-US" altLang="zh-TW" sz="3200" b="0" i="0" u="none" strike="noStrike" baseline="0" dirty="0">
                <a:solidFill>
                  <a:srgbClr val="000000"/>
                </a:solidFill>
                <a:latin typeface="游ゴシック Medium" panose="020B0500000000000000" pitchFamily="50" charset="-128"/>
                <a:ea typeface="游ゴシック Medium" panose="020B0500000000000000" pitchFamily="50" charset="-128"/>
              </a:rPr>
              <a:t>(1)</a:t>
            </a:r>
            <a:r>
              <a:rPr lang="zh-TW"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　</a:t>
            </a:r>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単元</a:t>
            </a:r>
            <a:r>
              <a:rPr lang="zh-TW"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計画     全</a:t>
            </a:r>
            <a:r>
              <a:rPr lang="en-US" altLang="zh-TW" sz="3200" b="0" i="0" u="none" strike="noStrike" baseline="0" dirty="0">
                <a:solidFill>
                  <a:srgbClr val="000000"/>
                </a:solidFill>
                <a:latin typeface="游ゴシック Medium" panose="020B0500000000000000" pitchFamily="50" charset="-128"/>
                <a:ea typeface="游ゴシック Medium" panose="020B0500000000000000" pitchFamily="50" charset="-128"/>
              </a:rPr>
              <a:t>8</a:t>
            </a:r>
            <a:r>
              <a:rPr lang="zh-TW"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時間</a:t>
            </a:r>
          </a:p>
        </p:txBody>
      </p:sp>
      <p:sp>
        <p:nvSpPr>
          <p:cNvPr id="4" name="テキスト ボックス 3">
            <a:extLst>
              <a:ext uri="{FF2B5EF4-FFF2-40B4-BE49-F238E27FC236}">
                <a16:creationId xmlns:a16="http://schemas.microsoft.com/office/drawing/2014/main" id="{D4B54300-2E88-49C6-8E7C-DC9020647E3F}"/>
              </a:ext>
            </a:extLst>
          </p:cNvPr>
          <p:cNvSpPr txBox="1"/>
          <p:nvPr/>
        </p:nvSpPr>
        <p:spPr>
          <a:xfrm>
            <a:off x="1157128" y="1822675"/>
            <a:ext cx="9877743" cy="3539430"/>
          </a:xfrm>
          <a:prstGeom prst="rect">
            <a:avLst/>
          </a:prstGeom>
          <a:noFill/>
        </p:spPr>
        <p:txBody>
          <a:bodyPr wrap="square">
            <a:spAutoFit/>
          </a:bodyPr>
          <a:lstStyle/>
          <a:p>
            <a:pPr algn="l"/>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①月の観察</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②月の大きさと月までの距離</a:t>
            </a:r>
            <a:endParaRPr lang="en-US" altLang="ja-JP" sz="32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③太陽の大きさと太陽までの距離</a:t>
            </a: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④観察結果のまとめ</a:t>
            </a: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⑤月の満ち欠けの実験</a:t>
            </a: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⑥月の満ち欠け（観察結果と実験結果から考える）</a:t>
            </a:r>
          </a:p>
          <a:p>
            <a:pPr algn="just"/>
            <a:r>
              <a:rPr lang="ja-JP" altLang="en-US" sz="3200" b="0" i="0" u="none" strike="noStrike" baseline="0" dirty="0">
                <a:solidFill>
                  <a:srgbClr val="000000"/>
                </a:solidFill>
                <a:latin typeface="游ゴシック Medium" panose="020B0500000000000000" pitchFamily="50" charset="-128"/>
                <a:ea typeface="游ゴシック Medium" panose="020B0500000000000000" pitchFamily="50" charset="-128"/>
              </a:rPr>
              <a:t>⑦太陽・月の表面</a:t>
            </a:r>
          </a:p>
        </p:txBody>
      </p:sp>
    </p:spTree>
    <p:extLst>
      <p:ext uri="{BB962C8B-B14F-4D97-AF65-F5344CB8AC3E}">
        <p14:creationId xmlns:p14="http://schemas.microsoft.com/office/powerpoint/2010/main" val="40383579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95603" y="260649"/>
            <a:ext cx="3042821" cy="461665"/>
          </a:xfrm>
          <a:prstGeom prst="rect">
            <a:avLst/>
          </a:prstGeom>
          <a:noFill/>
        </p:spPr>
        <p:txBody>
          <a:bodyPr wrap="none" rtlCol="0">
            <a:spAutoFit/>
          </a:bodyPr>
          <a:lstStyle/>
          <a:p>
            <a:r>
              <a:rPr lang="ja-JP" altLang="en-US" sz="2400" dirty="0"/>
              <a:t>８　太陽・月の表面 </a:t>
            </a:r>
          </a:p>
        </p:txBody>
      </p:sp>
      <p:sp>
        <p:nvSpPr>
          <p:cNvPr id="3" name="正方形/長方形 2"/>
          <p:cNvSpPr/>
          <p:nvPr/>
        </p:nvSpPr>
        <p:spPr>
          <a:xfrm>
            <a:off x="2136629" y="727004"/>
            <a:ext cx="7632848" cy="646331"/>
          </a:xfrm>
          <a:prstGeom prst="rect">
            <a:avLst/>
          </a:prstGeom>
        </p:spPr>
        <p:txBody>
          <a:bodyPr wrap="square">
            <a:spAutoFit/>
          </a:bodyPr>
          <a:lstStyle/>
          <a:p>
            <a:r>
              <a:rPr lang="ja-JP" altLang="en-US" dirty="0"/>
              <a:t>質問１　　月面のようすです。このとき、昼ですか、夜ですか。</a:t>
            </a:r>
            <a:endParaRPr lang="en-US" altLang="ja-JP" dirty="0"/>
          </a:p>
          <a:p>
            <a:r>
              <a:rPr lang="ja-JP" altLang="en-US" dirty="0"/>
              <a:t>　　　　　その理由は何ですか。</a:t>
            </a:r>
          </a:p>
        </p:txBody>
      </p:sp>
      <p:pic>
        <p:nvPicPr>
          <p:cNvPr id="1026" name="Picture 2" descr="G:\yamakwa個人\理科\JAXA応募20180613から\素材\教材画像\20090717224122_08_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055" y="1585528"/>
            <a:ext cx="4774680" cy="4835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313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F342BAA9-3912-413F-994B-6D16ACA225E1}"/>
              </a:ext>
            </a:extLst>
          </p:cNvPr>
          <p:cNvSpPr txBox="1"/>
          <p:nvPr/>
        </p:nvSpPr>
        <p:spPr>
          <a:xfrm>
            <a:off x="1348935" y="2057008"/>
            <a:ext cx="11160000" cy="584775"/>
          </a:xfrm>
          <a:prstGeom prst="rect">
            <a:avLst/>
          </a:prstGeom>
          <a:noFill/>
        </p:spPr>
        <p:txBody>
          <a:bodyPr wrap="square">
            <a:spAutoFit/>
          </a:bodyPr>
          <a:lstStyle/>
          <a:p>
            <a:pPr algn="just"/>
            <a:r>
              <a:rPr lang="ja-JP" altLang="en-US" sz="3200" b="1" i="0" u="none" strike="noStrike" baseline="0" dirty="0">
                <a:solidFill>
                  <a:srgbClr val="000000"/>
                </a:solidFill>
                <a:latin typeface="游ゴシック Medium" panose="020B0500000000000000" pitchFamily="50" charset="-128"/>
                <a:ea typeface="游ゴシック Medium" panose="020B0500000000000000" pitchFamily="50" charset="-128"/>
              </a:rPr>
              <a:t>① 月の観察は、いつ、どのようにさせるか。</a:t>
            </a:r>
          </a:p>
        </p:txBody>
      </p:sp>
    </p:spTree>
    <p:extLst>
      <p:ext uri="{BB962C8B-B14F-4D97-AF65-F5344CB8AC3E}">
        <p14:creationId xmlns:p14="http://schemas.microsoft.com/office/powerpoint/2010/main" val="415632673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1342</TotalTime>
  <Words>4364</Words>
  <Application>Microsoft Office PowerPoint</Application>
  <PresentationFormat>ワイド画面</PresentationFormat>
  <Paragraphs>500</Paragraphs>
  <Slides>80</Slides>
  <Notes>2</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80</vt:i4>
      </vt:variant>
    </vt:vector>
  </HeadingPairs>
  <TitlesOfParts>
    <vt:vector size="85" baseType="lpstr">
      <vt:lpstr>游ゴシック</vt:lpstr>
      <vt:lpstr>游ゴシック Light</vt:lpstr>
      <vt:lpstr>游ゴシック Medium</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真史</dc:creator>
  <cp:lastModifiedBy>山川 真史</cp:lastModifiedBy>
  <cp:revision>157</cp:revision>
  <dcterms:created xsi:type="dcterms:W3CDTF">2021-08-05T00:10:57Z</dcterms:created>
  <dcterms:modified xsi:type="dcterms:W3CDTF">2022-11-12T01:03:40Z</dcterms:modified>
</cp:coreProperties>
</file>